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Default Extension="vml" ContentType="application/vnd.openxmlformats-officedocument.vmlDrawing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310" r:id="rId7"/>
    <p:sldId id="264" r:id="rId8"/>
    <p:sldId id="307" r:id="rId9"/>
    <p:sldId id="308" r:id="rId10"/>
    <p:sldId id="31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31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7" r:id="rId39"/>
    <p:sldId id="298" r:id="rId40"/>
    <p:sldId id="299" r:id="rId41"/>
    <p:sldId id="300" r:id="rId42"/>
    <p:sldId id="301" r:id="rId43"/>
    <p:sldId id="303" r:id="rId44"/>
    <p:sldId id="304" r:id="rId45"/>
    <p:sldId id="306" r:id="rId46"/>
    <p:sldId id="296" r:id="rId47"/>
    <p:sldId id="314" r:id="rId48"/>
    <p:sldId id="317" r:id="rId49"/>
    <p:sldId id="318" r:id="rId50"/>
    <p:sldId id="316" r:id="rId51"/>
    <p:sldId id="315" r:id="rId52"/>
    <p:sldId id="313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06" d="100"/>
          <a:sy n="106" d="100"/>
        </p:scale>
        <p:origin x="-16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3EA372-B346-47E6-9C20-956EFBDC5D27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9D28389-685C-49C9-8B6E-B7B45255B661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1.Принцип опоры на онтогенез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3573B55-453C-456B-9823-85F65027F484}" type="parTrans" cxnId="{FDFC0E85-E090-4AE3-A30B-398F93BBED6C}">
      <dgm:prSet/>
      <dgm:spPr/>
      <dgm:t>
        <a:bodyPr/>
        <a:lstStyle/>
        <a:p>
          <a:endParaRPr lang="ru-RU"/>
        </a:p>
      </dgm:t>
    </dgm:pt>
    <dgm:pt modelId="{35692DC2-EFDD-4933-A211-F469A5272C6C}" type="sibTrans" cxnId="{FDFC0E85-E090-4AE3-A30B-398F93BBED6C}">
      <dgm:prSet/>
      <dgm:spPr/>
      <dgm:t>
        <a:bodyPr/>
        <a:lstStyle/>
        <a:p>
          <a:endParaRPr lang="ru-RU"/>
        </a:p>
      </dgm:t>
    </dgm:pt>
    <dgm:pt modelId="{F198CC5E-0687-43E0-BBC8-03D08B0D76A4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2.Принцип опоры на ведущую деятельность возраста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38AD20A-769B-4805-8409-0DFD2306E347}" type="parTrans" cxnId="{D41DEEDC-B626-48A8-AB7A-E3DE2BD3435D}">
      <dgm:prSet/>
      <dgm:spPr/>
      <dgm:t>
        <a:bodyPr/>
        <a:lstStyle/>
        <a:p>
          <a:endParaRPr lang="ru-RU"/>
        </a:p>
      </dgm:t>
    </dgm:pt>
    <dgm:pt modelId="{5001508D-3E13-4BBB-B6A4-BB76F00A10EE}" type="sibTrans" cxnId="{D41DEEDC-B626-48A8-AB7A-E3DE2BD3435D}">
      <dgm:prSet/>
      <dgm:spPr/>
      <dgm:t>
        <a:bodyPr/>
        <a:lstStyle/>
        <a:p>
          <a:endParaRPr lang="ru-RU"/>
        </a:p>
      </dgm:t>
    </dgm:pt>
    <dgm:pt modelId="{A12979D8-18A3-4C74-A66A-A0A73CF5ADD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3.Принцип системности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2CC6352-2CEC-45DB-ADF9-3E2F8C0737C5}" type="parTrans" cxnId="{4E301FB6-07B8-4AAF-B18C-3FC9ED21CB97}">
      <dgm:prSet/>
      <dgm:spPr/>
      <dgm:t>
        <a:bodyPr/>
        <a:lstStyle/>
        <a:p>
          <a:endParaRPr lang="ru-RU"/>
        </a:p>
      </dgm:t>
    </dgm:pt>
    <dgm:pt modelId="{955A766B-4FE3-4682-BAF1-C33EC688EF0F}" type="sibTrans" cxnId="{4E301FB6-07B8-4AAF-B18C-3FC9ED21CB97}">
      <dgm:prSet/>
      <dgm:spPr/>
      <dgm:t>
        <a:bodyPr/>
        <a:lstStyle/>
        <a:p>
          <a:endParaRPr lang="ru-RU"/>
        </a:p>
      </dgm:t>
    </dgm:pt>
    <dgm:pt modelId="{F11110EF-6395-4644-BEAF-B024FBE5642B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4.Принцип комплексного подхода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5C0083A-5764-4E83-BD82-2CB7E86E3EC4}" type="parTrans" cxnId="{DAAA2A9F-205C-480B-948D-2A1652A9C61A}">
      <dgm:prSet/>
      <dgm:spPr/>
      <dgm:t>
        <a:bodyPr/>
        <a:lstStyle/>
        <a:p>
          <a:endParaRPr lang="ru-RU"/>
        </a:p>
      </dgm:t>
    </dgm:pt>
    <dgm:pt modelId="{749F11AA-0020-4ED5-9ABA-592641BF8022}" type="sibTrans" cxnId="{DAAA2A9F-205C-480B-948D-2A1652A9C61A}">
      <dgm:prSet/>
      <dgm:spPr/>
      <dgm:t>
        <a:bodyPr/>
        <a:lstStyle/>
        <a:p>
          <a:endParaRPr lang="ru-RU"/>
        </a:p>
      </dgm:t>
    </dgm:pt>
    <dgm:pt modelId="{5C8646D0-2663-4503-9064-6A93B01EDBE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5.Принцип научности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34CF0A8-5026-45EB-B5EE-AC4D091F6C8F}" type="parTrans" cxnId="{F1E0C335-F25D-4B32-849A-AEA3BD0D34DF}">
      <dgm:prSet/>
      <dgm:spPr/>
      <dgm:t>
        <a:bodyPr/>
        <a:lstStyle/>
        <a:p>
          <a:endParaRPr lang="ru-RU"/>
        </a:p>
      </dgm:t>
    </dgm:pt>
    <dgm:pt modelId="{67E660A5-9798-486C-AAEC-B54642C65B03}" type="sibTrans" cxnId="{F1E0C335-F25D-4B32-849A-AEA3BD0D34DF}">
      <dgm:prSet/>
      <dgm:spPr/>
      <dgm:t>
        <a:bodyPr/>
        <a:lstStyle/>
        <a:p>
          <a:endParaRPr lang="ru-RU"/>
        </a:p>
      </dgm:t>
    </dgm:pt>
    <dgm:pt modelId="{2707F9C8-39D5-4DA9-9349-2BBCE5C31F38}" type="pres">
      <dgm:prSet presAssocID="{2A3EA372-B346-47E6-9C20-956EFBDC5D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55B300-56EC-4AFE-AE9F-AA704D1800D8}" type="pres">
      <dgm:prSet presAssocID="{F9D28389-685C-49C9-8B6E-B7B45255B661}" presName="parentLin" presStyleCnt="0"/>
      <dgm:spPr/>
    </dgm:pt>
    <dgm:pt modelId="{2190D615-5CFD-4F2C-B31A-0B6D9A862289}" type="pres">
      <dgm:prSet presAssocID="{F9D28389-685C-49C9-8B6E-B7B45255B66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9A56E42-A0ED-4E49-B4A9-7D53A9456D77}" type="pres">
      <dgm:prSet presAssocID="{F9D28389-685C-49C9-8B6E-B7B45255B66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FA26E-5EF6-450E-B8EF-C0611EADBB52}" type="pres">
      <dgm:prSet presAssocID="{F9D28389-685C-49C9-8B6E-B7B45255B661}" presName="negativeSpace" presStyleCnt="0"/>
      <dgm:spPr/>
    </dgm:pt>
    <dgm:pt modelId="{B016207F-3F71-403B-8798-630B99CE8A38}" type="pres">
      <dgm:prSet presAssocID="{F9D28389-685C-49C9-8B6E-B7B45255B661}" presName="childText" presStyleLbl="conFgAcc1" presStyleIdx="0" presStyleCnt="5">
        <dgm:presLayoutVars>
          <dgm:bulletEnabled val="1"/>
        </dgm:presLayoutVars>
      </dgm:prSet>
      <dgm:spPr/>
    </dgm:pt>
    <dgm:pt modelId="{F7F76309-8D13-4898-8121-78A8CC65A252}" type="pres">
      <dgm:prSet presAssocID="{35692DC2-EFDD-4933-A211-F469A5272C6C}" presName="spaceBetweenRectangles" presStyleCnt="0"/>
      <dgm:spPr/>
    </dgm:pt>
    <dgm:pt modelId="{3D6D9B78-2B70-4E67-A0C7-8A8D66252C5B}" type="pres">
      <dgm:prSet presAssocID="{F198CC5E-0687-43E0-BBC8-03D08B0D76A4}" presName="parentLin" presStyleCnt="0"/>
      <dgm:spPr/>
    </dgm:pt>
    <dgm:pt modelId="{55B18A1D-F9EC-46C9-A49D-F87CB532CCB1}" type="pres">
      <dgm:prSet presAssocID="{F198CC5E-0687-43E0-BBC8-03D08B0D76A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E8FEAED-68E0-4FE2-9889-8A44C3692C7E}" type="pres">
      <dgm:prSet presAssocID="{F198CC5E-0687-43E0-BBC8-03D08B0D76A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78C59-A9FF-4485-BCBC-DAC427DDC6C8}" type="pres">
      <dgm:prSet presAssocID="{F198CC5E-0687-43E0-BBC8-03D08B0D76A4}" presName="negativeSpace" presStyleCnt="0"/>
      <dgm:spPr/>
    </dgm:pt>
    <dgm:pt modelId="{7FEEA2F3-A980-45F9-911A-99948AE48805}" type="pres">
      <dgm:prSet presAssocID="{F198CC5E-0687-43E0-BBC8-03D08B0D76A4}" presName="childText" presStyleLbl="conFgAcc1" presStyleIdx="1" presStyleCnt="5">
        <dgm:presLayoutVars>
          <dgm:bulletEnabled val="1"/>
        </dgm:presLayoutVars>
      </dgm:prSet>
      <dgm:spPr/>
    </dgm:pt>
    <dgm:pt modelId="{3292A93A-C148-4D57-B508-6244D5A6FE0F}" type="pres">
      <dgm:prSet presAssocID="{5001508D-3E13-4BBB-B6A4-BB76F00A10EE}" presName="spaceBetweenRectangles" presStyleCnt="0"/>
      <dgm:spPr/>
    </dgm:pt>
    <dgm:pt modelId="{826BCB74-AC73-454B-86EF-5A50C17C049C}" type="pres">
      <dgm:prSet presAssocID="{A12979D8-18A3-4C74-A66A-A0A73CF5ADD7}" presName="parentLin" presStyleCnt="0"/>
      <dgm:spPr/>
    </dgm:pt>
    <dgm:pt modelId="{0FFB038C-038D-4768-9903-99878A9F496B}" type="pres">
      <dgm:prSet presAssocID="{A12979D8-18A3-4C74-A66A-A0A73CF5ADD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286AF94-BF9D-4AD0-B5C4-791799AEA549}" type="pres">
      <dgm:prSet presAssocID="{A12979D8-18A3-4C74-A66A-A0A73CF5ADD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89A6B-AF79-4E42-8815-1B0D5C6DAEF8}" type="pres">
      <dgm:prSet presAssocID="{A12979D8-18A3-4C74-A66A-A0A73CF5ADD7}" presName="negativeSpace" presStyleCnt="0"/>
      <dgm:spPr/>
    </dgm:pt>
    <dgm:pt modelId="{791C7F3F-68C6-408A-A740-B08248E16B76}" type="pres">
      <dgm:prSet presAssocID="{A12979D8-18A3-4C74-A66A-A0A73CF5ADD7}" presName="childText" presStyleLbl="conFgAcc1" presStyleIdx="2" presStyleCnt="5">
        <dgm:presLayoutVars>
          <dgm:bulletEnabled val="1"/>
        </dgm:presLayoutVars>
      </dgm:prSet>
      <dgm:spPr/>
    </dgm:pt>
    <dgm:pt modelId="{FBC3367A-4F90-4286-AD48-C1D1340B13A8}" type="pres">
      <dgm:prSet presAssocID="{955A766B-4FE3-4682-BAF1-C33EC688EF0F}" presName="spaceBetweenRectangles" presStyleCnt="0"/>
      <dgm:spPr/>
    </dgm:pt>
    <dgm:pt modelId="{CA8BB7DE-8883-4866-B6B9-F35A6227CFB5}" type="pres">
      <dgm:prSet presAssocID="{F11110EF-6395-4644-BEAF-B024FBE5642B}" presName="parentLin" presStyleCnt="0"/>
      <dgm:spPr/>
    </dgm:pt>
    <dgm:pt modelId="{30C815D4-2E58-4EB0-A012-281EA39E3C62}" type="pres">
      <dgm:prSet presAssocID="{F11110EF-6395-4644-BEAF-B024FBE5642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349BA39-B294-4140-BEF7-FD292B225FF2}" type="pres">
      <dgm:prSet presAssocID="{F11110EF-6395-4644-BEAF-B024FBE5642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D97E98-C93E-4067-83AA-7F202B6E9F9E}" type="pres">
      <dgm:prSet presAssocID="{F11110EF-6395-4644-BEAF-B024FBE5642B}" presName="negativeSpace" presStyleCnt="0"/>
      <dgm:spPr/>
    </dgm:pt>
    <dgm:pt modelId="{8A2DF389-C95F-4170-9560-461586CDFEA7}" type="pres">
      <dgm:prSet presAssocID="{F11110EF-6395-4644-BEAF-B024FBE5642B}" presName="childText" presStyleLbl="conFgAcc1" presStyleIdx="3" presStyleCnt="5">
        <dgm:presLayoutVars>
          <dgm:bulletEnabled val="1"/>
        </dgm:presLayoutVars>
      </dgm:prSet>
      <dgm:spPr/>
    </dgm:pt>
    <dgm:pt modelId="{953772AD-49DB-4BC1-BD2A-C7BE5C08C541}" type="pres">
      <dgm:prSet presAssocID="{749F11AA-0020-4ED5-9ABA-592641BF8022}" presName="spaceBetweenRectangles" presStyleCnt="0"/>
      <dgm:spPr/>
    </dgm:pt>
    <dgm:pt modelId="{096A7789-6774-4B6C-A2CB-B3A1DA65929F}" type="pres">
      <dgm:prSet presAssocID="{5C8646D0-2663-4503-9064-6A93B01EDBE6}" presName="parentLin" presStyleCnt="0"/>
      <dgm:spPr/>
    </dgm:pt>
    <dgm:pt modelId="{3FF70A3C-E330-45E0-BFE1-F62BB8EFFC75}" type="pres">
      <dgm:prSet presAssocID="{5C8646D0-2663-4503-9064-6A93B01EDBE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2E29A53-1DC5-4EEF-B14D-DFA168A89BCD}" type="pres">
      <dgm:prSet presAssocID="{5C8646D0-2663-4503-9064-6A93B01EDBE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C28E8-1B6D-4931-AD3D-4E4D4E6A1C1C}" type="pres">
      <dgm:prSet presAssocID="{5C8646D0-2663-4503-9064-6A93B01EDBE6}" presName="negativeSpace" presStyleCnt="0"/>
      <dgm:spPr/>
    </dgm:pt>
    <dgm:pt modelId="{9FAD15A8-C33C-42EB-9221-80C1835BB2FD}" type="pres">
      <dgm:prSet presAssocID="{5C8646D0-2663-4503-9064-6A93B01EDBE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DFC0E85-E090-4AE3-A30B-398F93BBED6C}" srcId="{2A3EA372-B346-47E6-9C20-956EFBDC5D27}" destId="{F9D28389-685C-49C9-8B6E-B7B45255B661}" srcOrd="0" destOrd="0" parTransId="{A3573B55-453C-456B-9823-85F65027F484}" sibTransId="{35692DC2-EFDD-4933-A211-F469A5272C6C}"/>
    <dgm:cxn modelId="{2DA8697F-9ED4-434B-BB82-BF9BE6FCC84E}" type="presOf" srcId="{F9D28389-685C-49C9-8B6E-B7B45255B661}" destId="{2190D615-5CFD-4F2C-B31A-0B6D9A862289}" srcOrd="0" destOrd="0" presId="urn:microsoft.com/office/officeart/2005/8/layout/list1"/>
    <dgm:cxn modelId="{61C22E72-0D41-47A7-8D7E-7D6E9E238CCF}" type="presOf" srcId="{A12979D8-18A3-4C74-A66A-A0A73CF5ADD7}" destId="{0FFB038C-038D-4768-9903-99878A9F496B}" srcOrd="0" destOrd="0" presId="urn:microsoft.com/office/officeart/2005/8/layout/list1"/>
    <dgm:cxn modelId="{F1C83CBD-56A8-4CB7-A229-BC74C445441A}" type="presOf" srcId="{5C8646D0-2663-4503-9064-6A93B01EDBE6}" destId="{3FF70A3C-E330-45E0-BFE1-F62BB8EFFC75}" srcOrd="0" destOrd="0" presId="urn:microsoft.com/office/officeart/2005/8/layout/list1"/>
    <dgm:cxn modelId="{F1E0C335-F25D-4B32-849A-AEA3BD0D34DF}" srcId="{2A3EA372-B346-47E6-9C20-956EFBDC5D27}" destId="{5C8646D0-2663-4503-9064-6A93B01EDBE6}" srcOrd="4" destOrd="0" parTransId="{534CF0A8-5026-45EB-B5EE-AC4D091F6C8F}" sibTransId="{67E660A5-9798-486C-AAEC-B54642C65B03}"/>
    <dgm:cxn modelId="{9BB8ABB1-3E2E-4AEB-802A-C92FD49A97B2}" type="presOf" srcId="{F9D28389-685C-49C9-8B6E-B7B45255B661}" destId="{69A56E42-A0ED-4E49-B4A9-7D53A9456D77}" srcOrd="1" destOrd="0" presId="urn:microsoft.com/office/officeart/2005/8/layout/list1"/>
    <dgm:cxn modelId="{76D6CB21-15FE-4BF3-93FE-4D2E0E087C85}" type="presOf" srcId="{F11110EF-6395-4644-BEAF-B024FBE5642B}" destId="{30C815D4-2E58-4EB0-A012-281EA39E3C62}" srcOrd="0" destOrd="0" presId="urn:microsoft.com/office/officeart/2005/8/layout/list1"/>
    <dgm:cxn modelId="{99A44FB4-8446-4FD8-BAA3-D8EF15B16B4D}" type="presOf" srcId="{5C8646D0-2663-4503-9064-6A93B01EDBE6}" destId="{B2E29A53-1DC5-4EEF-B14D-DFA168A89BCD}" srcOrd="1" destOrd="0" presId="urn:microsoft.com/office/officeart/2005/8/layout/list1"/>
    <dgm:cxn modelId="{A044D2F1-99F2-4662-AB1E-694AA21E5D3D}" type="presOf" srcId="{F198CC5E-0687-43E0-BBC8-03D08B0D76A4}" destId="{CE8FEAED-68E0-4FE2-9889-8A44C3692C7E}" srcOrd="1" destOrd="0" presId="urn:microsoft.com/office/officeart/2005/8/layout/list1"/>
    <dgm:cxn modelId="{D978FBF2-31CC-4EBC-9863-C9AAA8C0D828}" type="presOf" srcId="{F11110EF-6395-4644-BEAF-B024FBE5642B}" destId="{2349BA39-B294-4140-BEF7-FD292B225FF2}" srcOrd="1" destOrd="0" presId="urn:microsoft.com/office/officeart/2005/8/layout/list1"/>
    <dgm:cxn modelId="{C424C225-1E4C-4AC4-A5F0-2867614D7811}" type="presOf" srcId="{F198CC5E-0687-43E0-BBC8-03D08B0D76A4}" destId="{55B18A1D-F9EC-46C9-A49D-F87CB532CCB1}" srcOrd="0" destOrd="0" presId="urn:microsoft.com/office/officeart/2005/8/layout/list1"/>
    <dgm:cxn modelId="{4E301FB6-07B8-4AAF-B18C-3FC9ED21CB97}" srcId="{2A3EA372-B346-47E6-9C20-956EFBDC5D27}" destId="{A12979D8-18A3-4C74-A66A-A0A73CF5ADD7}" srcOrd="2" destOrd="0" parTransId="{12CC6352-2CEC-45DB-ADF9-3E2F8C0737C5}" sibTransId="{955A766B-4FE3-4682-BAF1-C33EC688EF0F}"/>
    <dgm:cxn modelId="{8E960EA8-6B67-4AE7-A5A4-25FB8CB8A585}" type="presOf" srcId="{2A3EA372-B346-47E6-9C20-956EFBDC5D27}" destId="{2707F9C8-39D5-4DA9-9349-2BBCE5C31F38}" srcOrd="0" destOrd="0" presId="urn:microsoft.com/office/officeart/2005/8/layout/list1"/>
    <dgm:cxn modelId="{A6641C88-147C-45CD-B47A-F65046178907}" type="presOf" srcId="{A12979D8-18A3-4C74-A66A-A0A73CF5ADD7}" destId="{2286AF94-BF9D-4AD0-B5C4-791799AEA549}" srcOrd="1" destOrd="0" presId="urn:microsoft.com/office/officeart/2005/8/layout/list1"/>
    <dgm:cxn modelId="{DAAA2A9F-205C-480B-948D-2A1652A9C61A}" srcId="{2A3EA372-B346-47E6-9C20-956EFBDC5D27}" destId="{F11110EF-6395-4644-BEAF-B024FBE5642B}" srcOrd="3" destOrd="0" parTransId="{E5C0083A-5764-4E83-BD82-2CB7E86E3EC4}" sibTransId="{749F11AA-0020-4ED5-9ABA-592641BF8022}"/>
    <dgm:cxn modelId="{D41DEEDC-B626-48A8-AB7A-E3DE2BD3435D}" srcId="{2A3EA372-B346-47E6-9C20-956EFBDC5D27}" destId="{F198CC5E-0687-43E0-BBC8-03D08B0D76A4}" srcOrd="1" destOrd="0" parTransId="{C38AD20A-769B-4805-8409-0DFD2306E347}" sibTransId="{5001508D-3E13-4BBB-B6A4-BB76F00A10EE}"/>
    <dgm:cxn modelId="{DF2DDCAB-B0BC-4D1A-BD68-AF3358B82FAA}" type="presParOf" srcId="{2707F9C8-39D5-4DA9-9349-2BBCE5C31F38}" destId="{8655B300-56EC-4AFE-AE9F-AA704D1800D8}" srcOrd="0" destOrd="0" presId="urn:microsoft.com/office/officeart/2005/8/layout/list1"/>
    <dgm:cxn modelId="{A2202652-30E6-4E8C-932D-BBF6A3297E25}" type="presParOf" srcId="{8655B300-56EC-4AFE-AE9F-AA704D1800D8}" destId="{2190D615-5CFD-4F2C-B31A-0B6D9A862289}" srcOrd="0" destOrd="0" presId="urn:microsoft.com/office/officeart/2005/8/layout/list1"/>
    <dgm:cxn modelId="{AF43BE7B-68CE-4461-84CD-BF2172402334}" type="presParOf" srcId="{8655B300-56EC-4AFE-AE9F-AA704D1800D8}" destId="{69A56E42-A0ED-4E49-B4A9-7D53A9456D77}" srcOrd="1" destOrd="0" presId="urn:microsoft.com/office/officeart/2005/8/layout/list1"/>
    <dgm:cxn modelId="{52C4E02E-2858-443B-AFB0-FABF240FA657}" type="presParOf" srcId="{2707F9C8-39D5-4DA9-9349-2BBCE5C31F38}" destId="{11CFA26E-5EF6-450E-B8EF-C0611EADBB52}" srcOrd="1" destOrd="0" presId="urn:microsoft.com/office/officeart/2005/8/layout/list1"/>
    <dgm:cxn modelId="{55FFFCB8-086D-43C6-A313-EE30C409D5F3}" type="presParOf" srcId="{2707F9C8-39D5-4DA9-9349-2BBCE5C31F38}" destId="{B016207F-3F71-403B-8798-630B99CE8A38}" srcOrd="2" destOrd="0" presId="urn:microsoft.com/office/officeart/2005/8/layout/list1"/>
    <dgm:cxn modelId="{CD4B4E50-A18A-4BDF-A7C4-182E7484F3C8}" type="presParOf" srcId="{2707F9C8-39D5-4DA9-9349-2BBCE5C31F38}" destId="{F7F76309-8D13-4898-8121-78A8CC65A252}" srcOrd="3" destOrd="0" presId="urn:microsoft.com/office/officeart/2005/8/layout/list1"/>
    <dgm:cxn modelId="{D2631769-6DF9-49AE-A218-0C1370DAAA87}" type="presParOf" srcId="{2707F9C8-39D5-4DA9-9349-2BBCE5C31F38}" destId="{3D6D9B78-2B70-4E67-A0C7-8A8D66252C5B}" srcOrd="4" destOrd="0" presId="urn:microsoft.com/office/officeart/2005/8/layout/list1"/>
    <dgm:cxn modelId="{831789F6-AED6-4C7B-ACCF-B7A94D84C517}" type="presParOf" srcId="{3D6D9B78-2B70-4E67-A0C7-8A8D66252C5B}" destId="{55B18A1D-F9EC-46C9-A49D-F87CB532CCB1}" srcOrd="0" destOrd="0" presId="urn:microsoft.com/office/officeart/2005/8/layout/list1"/>
    <dgm:cxn modelId="{9D8EE2DE-52A2-4F29-BF59-B6E17086A825}" type="presParOf" srcId="{3D6D9B78-2B70-4E67-A0C7-8A8D66252C5B}" destId="{CE8FEAED-68E0-4FE2-9889-8A44C3692C7E}" srcOrd="1" destOrd="0" presId="urn:microsoft.com/office/officeart/2005/8/layout/list1"/>
    <dgm:cxn modelId="{17947E9C-1698-4EE8-866A-040546BB7953}" type="presParOf" srcId="{2707F9C8-39D5-4DA9-9349-2BBCE5C31F38}" destId="{04F78C59-A9FF-4485-BCBC-DAC427DDC6C8}" srcOrd="5" destOrd="0" presId="urn:microsoft.com/office/officeart/2005/8/layout/list1"/>
    <dgm:cxn modelId="{EBEB980F-F257-46D0-9213-08BE92DA01AF}" type="presParOf" srcId="{2707F9C8-39D5-4DA9-9349-2BBCE5C31F38}" destId="{7FEEA2F3-A980-45F9-911A-99948AE48805}" srcOrd="6" destOrd="0" presId="urn:microsoft.com/office/officeart/2005/8/layout/list1"/>
    <dgm:cxn modelId="{007B2057-F4C1-44A7-ABD6-82E7CA52004C}" type="presParOf" srcId="{2707F9C8-39D5-4DA9-9349-2BBCE5C31F38}" destId="{3292A93A-C148-4D57-B508-6244D5A6FE0F}" srcOrd="7" destOrd="0" presId="urn:microsoft.com/office/officeart/2005/8/layout/list1"/>
    <dgm:cxn modelId="{BE3DE69F-140F-4C61-8D69-8B38DF2B5365}" type="presParOf" srcId="{2707F9C8-39D5-4DA9-9349-2BBCE5C31F38}" destId="{826BCB74-AC73-454B-86EF-5A50C17C049C}" srcOrd="8" destOrd="0" presId="urn:microsoft.com/office/officeart/2005/8/layout/list1"/>
    <dgm:cxn modelId="{DBC5AF93-ADF1-400D-A588-48DFE4327EF6}" type="presParOf" srcId="{826BCB74-AC73-454B-86EF-5A50C17C049C}" destId="{0FFB038C-038D-4768-9903-99878A9F496B}" srcOrd="0" destOrd="0" presId="urn:microsoft.com/office/officeart/2005/8/layout/list1"/>
    <dgm:cxn modelId="{F77CF66A-47CF-49CB-83F9-1961F704E524}" type="presParOf" srcId="{826BCB74-AC73-454B-86EF-5A50C17C049C}" destId="{2286AF94-BF9D-4AD0-B5C4-791799AEA549}" srcOrd="1" destOrd="0" presId="urn:microsoft.com/office/officeart/2005/8/layout/list1"/>
    <dgm:cxn modelId="{D63BA80E-5C82-4ADE-A068-B9BEE3FF1E7D}" type="presParOf" srcId="{2707F9C8-39D5-4DA9-9349-2BBCE5C31F38}" destId="{6C089A6B-AF79-4E42-8815-1B0D5C6DAEF8}" srcOrd="9" destOrd="0" presId="urn:microsoft.com/office/officeart/2005/8/layout/list1"/>
    <dgm:cxn modelId="{E6E9A7C3-2E9B-46F5-B39C-630E614AEE48}" type="presParOf" srcId="{2707F9C8-39D5-4DA9-9349-2BBCE5C31F38}" destId="{791C7F3F-68C6-408A-A740-B08248E16B76}" srcOrd="10" destOrd="0" presId="urn:microsoft.com/office/officeart/2005/8/layout/list1"/>
    <dgm:cxn modelId="{C8741C75-DE10-4943-986E-4F0FE7CAF194}" type="presParOf" srcId="{2707F9C8-39D5-4DA9-9349-2BBCE5C31F38}" destId="{FBC3367A-4F90-4286-AD48-C1D1340B13A8}" srcOrd="11" destOrd="0" presId="urn:microsoft.com/office/officeart/2005/8/layout/list1"/>
    <dgm:cxn modelId="{2623A42E-B093-42FD-8F80-FB251D31D82E}" type="presParOf" srcId="{2707F9C8-39D5-4DA9-9349-2BBCE5C31F38}" destId="{CA8BB7DE-8883-4866-B6B9-F35A6227CFB5}" srcOrd="12" destOrd="0" presId="urn:microsoft.com/office/officeart/2005/8/layout/list1"/>
    <dgm:cxn modelId="{671E2D92-6B7F-4BDA-8288-CC2F1E743EAB}" type="presParOf" srcId="{CA8BB7DE-8883-4866-B6B9-F35A6227CFB5}" destId="{30C815D4-2E58-4EB0-A012-281EA39E3C62}" srcOrd="0" destOrd="0" presId="urn:microsoft.com/office/officeart/2005/8/layout/list1"/>
    <dgm:cxn modelId="{5EC665F5-F09B-4059-8936-3145DD644FBB}" type="presParOf" srcId="{CA8BB7DE-8883-4866-B6B9-F35A6227CFB5}" destId="{2349BA39-B294-4140-BEF7-FD292B225FF2}" srcOrd="1" destOrd="0" presId="urn:microsoft.com/office/officeart/2005/8/layout/list1"/>
    <dgm:cxn modelId="{6DA7C554-CA10-4C29-BADB-F2A54E305FA2}" type="presParOf" srcId="{2707F9C8-39D5-4DA9-9349-2BBCE5C31F38}" destId="{21D97E98-C93E-4067-83AA-7F202B6E9F9E}" srcOrd="13" destOrd="0" presId="urn:microsoft.com/office/officeart/2005/8/layout/list1"/>
    <dgm:cxn modelId="{99F7586E-72DD-4BFC-8A61-C63E1C4559EA}" type="presParOf" srcId="{2707F9C8-39D5-4DA9-9349-2BBCE5C31F38}" destId="{8A2DF389-C95F-4170-9560-461586CDFEA7}" srcOrd="14" destOrd="0" presId="urn:microsoft.com/office/officeart/2005/8/layout/list1"/>
    <dgm:cxn modelId="{F17A0B20-93E2-4DC0-B290-5E68D35B4822}" type="presParOf" srcId="{2707F9C8-39D5-4DA9-9349-2BBCE5C31F38}" destId="{953772AD-49DB-4BC1-BD2A-C7BE5C08C541}" srcOrd="15" destOrd="0" presId="urn:microsoft.com/office/officeart/2005/8/layout/list1"/>
    <dgm:cxn modelId="{4E0C9087-9532-4CA8-8B73-67641E5BD53D}" type="presParOf" srcId="{2707F9C8-39D5-4DA9-9349-2BBCE5C31F38}" destId="{096A7789-6774-4B6C-A2CB-B3A1DA65929F}" srcOrd="16" destOrd="0" presId="urn:microsoft.com/office/officeart/2005/8/layout/list1"/>
    <dgm:cxn modelId="{645053FC-24DA-4CF3-9DD7-60A1CEEB2CC1}" type="presParOf" srcId="{096A7789-6774-4B6C-A2CB-B3A1DA65929F}" destId="{3FF70A3C-E330-45E0-BFE1-F62BB8EFFC75}" srcOrd="0" destOrd="0" presId="urn:microsoft.com/office/officeart/2005/8/layout/list1"/>
    <dgm:cxn modelId="{C85AB3E4-3227-4582-B2D1-2756232ABB6E}" type="presParOf" srcId="{096A7789-6774-4B6C-A2CB-B3A1DA65929F}" destId="{B2E29A53-1DC5-4EEF-B14D-DFA168A89BCD}" srcOrd="1" destOrd="0" presId="urn:microsoft.com/office/officeart/2005/8/layout/list1"/>
    <dgm:cxn modelId="{2A1F3675-5008-4CCB-9560-306BB4E34F14}" type="presParOf" srcId="{2707F9C8-39D5-4DA9-9349-2BBCE5C31F38}" destId="{AD9C28E8-1B6D-4931-AD3D-4E4D4E6A1C1C}" srcOrd="17" destOrd="0" presId="urn:microsoft.com/office/officeart/2005/8/layout/list1"/>
    <dgm:cxn modelId="{51D5D529-79A2-43F8-81E6-B13E5CCBE00F}" type="presParOf" srcId="{2707F9C8-39D5-4DA9-9349-2BBCE5C31F38}" destId="{9FAD15A8-C33C-42EB-9221-80C1835BB2F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AB38D6-8AE2-4601-821A-D095E656B41F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15FAB19-1384-4094-A1A4-E30BDE57C857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/>
            <a:t>Развитие психологической базы речи</a:t>
          </a:r>
        </a:p>
        <a:p>
          <a:pPr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F350C5F4-2690-4E1A-A6C5-2672B94F6A00}" type="parTrans" cxnId="{D780634C-D24F-41A7-B656-CB4CEA48776C}">
      <dgm:prSet/>
      <dgm:spPr/>
      <dgm:t>
        <a:bodyPr/>
        <a:lstStyle/>
        <a:p>
          <a:endParaRPr lang="ru-RU"/>
        </a:p>
      </dgm:t>
    </dgm:pt>
    <dgm:pt modelId="{683DF19B-9777-44E5-B712-089B22E28547}" type="sibTrans" cxnId="{D780634C-D24F-41A7-B656-CB4CEA48776C}">
      <dgm:prSet/>
      <dgm:spPr/>
      <dgm:t>
        <a:bodyPr/>
        <a:lstStyle/>
        <a:p>
          <a:endParaRPr lang="ru-RU"/>
        </a:p>
      </dgm:t>
    </dgm:pt>
    <dgm:pt modelId="{DF41860D-7FEE-4B1E-8410-42746FBED705}">
      <dgm:prSet phldrT="[Текст]" custT="1"/>
      <dgm:spPr/>
      <dgm:t>
        <a:bodyPr/>
        <a:lstStyle/>
        <a:p>
          <a:r>
            <a:rPr lang="ru-RU" sz="2000" dirty="0"/>
            <a:t>Развитие восприятия и понимания речи</a:t>
          </a:r>
        </a:p>
      </dgm:t>
    </dgm:pt>
    <dgm:pt modelId="{1DC969C7-4347-40AC-8F2F-86F496AD516E}" type="parTrans" cxnId="{A41C5BD1-773E-44D2-8C21-F3861467B628}">
      <dgm:prSet/>
      <dgm:spPr/>
      <dgm:t>
        <a:bodyPr/>
        <a:lstStyle/>
        <a:p>
          <a:endParaRPr lang="ru-RU"/>
        </a:p>
      </dgm:t>
    </dgm:pt>
    <dgm:pt modelId="{C2F6CA6C-A151-4CFC-BC45-F095382D0175}" type="sibTrans" cxnId="{A41C5BD1-773E-44D2-8C21-F3861467B628}">
      <dgm:prSet/>
      <dgm:spPr/>
      <dgm:t>
        <a:bodyPr/>
        <a:lstStyle/>
        <a:p>
          <a:endParaRPr lang="ru-RU"/>
        </a:p>
      </dgm:t>
    </dgm:pt>
    <dgm:pt modelId="{E5B0598D-10DF-430A-B42C-3F19406CCE56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/>
            <a:t>Развитие собственно экспрессивной речи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4B3E6DD8-4B73-46C0-933F-E5BFCF04398F}" type="parTrans" cxnId="{AF7DDCA7-6DD5-464A-8739-ECA8FE0CE01B}">
      <dgm:prSet/>
      <dgm:spPr/>
      <dgm:t>
        <a:bodyPr/>
        <a:lstStyle/>
        <a:p>
          <a:endParaRPr lang="ru-RU"/>
        </a:p>
      </dgm:t>
    </dgm:pt>
    <dgm:pt modelId="{3DCEF6CE-C154-4BF3-A3C2-C6437FFCB1E5}" type="sibTrans" cxnId="{AF7DDCA7-6DD5-464A-8739-ECA8FE0CE01B}">
      <dgm:prSet/>
      <dgm:spPr/>
      <dgm:t>
        <a:bodyPr/>
        <a:lstStyle/>
        <a:p>
          <a:endParaRPr lang="ru-RU"/>
        </a:p>
      </dgm:t>
    </dgm:pt>
    <dgm:pt modelId="{0DD9C817-D3C8-46E6-AB29-AA5A830FD60C}">
      <dgm:prSet custT="1"/>
      <dgm:spPr/>
      <dgm:t>
        <a:bodyPr/>
        <a:lstStyle/>
        <a:p>
          <a:pPr algn="just"/>
          <a:r>
            <a:rPr lang="ru-RU" sz="2000" dirty="0"/>
            <a:t>Подготовка детей к обучению грамоте</a:t>
          </a:r>
        </a:p>
        <a:p>
          <a:endParaRPr lang="ru-RU" sz="2000" dirty="0"/>
        </a:p>
      </dgm:t>
    </dgm:pt>
    <dgm:pt modelId="{73980003-B419-4064-A7E7-EFD8A86751AC}" type="parTrans" cxnId="{E264C2DA-C261-4AE2-BD7C-10F2C9A25FC2}">
      <dgm:prSet/>
      <dgm:spPr/>
      <dgm:t>
        <a:bodyPr/>
        <a:lstStyle/>
        <a:p>
          <a:endParaRPr lang="ru-RU"/>
        </a:p>
      </dgm:t>
    </dgm:pt>
    <dgm:pt modelId="{F0DB31BC-8A24-4F18-9A69-8F39708C8C80}" type="sibTrans" cxnId="{E264C2DA-C261-4AE2-BD7C-10F2C9A25FC2}">
      <dgm:prSet/>
      <dgm:spPr/>
      <dgm:t>
        <a:bodyPr/>
        <a:lstStyle/>
        <a:p>
          <a:endParaRPr lang="ru-RU"/>
        </a:p>
      </dgm:t>
    </dgm:pt>
    <dgm:pt modelId="{F02CAAFB-422D-452F-B8B9-978F12E85CFA}" type="pres">
      <dgm:prSet presAssocID="{8BAB38D6-8AE2-4601-821A-D095E656B41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ECE9AE-A4D2-47DA-8DED-3E9E5EDEABB4}" type="pres">
      <dgm:prSet presAssocID="{8BAB38D6-8AE2-4601-821A-D095E656B41F}" presName="dummyMaxCanvas" presStyleCnt="0">
        <dgm:presLayoutVars/>
      </dgm:prSet>
      <dgm:spPr/>
    </dgm:pt>
    <dgm:pt modelId="{11763520-5CDB-4FB9-AFB5-001A1ADCB281}" type="pres">
      <dgm:prSet presAssocID="{8BAB38D6-8AE2-4601-821A-D095E656B41F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69156-6A1A-46E3-96B2-1A80549AD446}" type="pres">
      <dgm:prSet presAssocID="{8BAB38D6-8AE2-4601-821A-D095E656B41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51A29-1D56-4DB3-926B-EEA3B5D11EDB}" type="pres">
      <dgm:prSet presAssocID="{8BAB38D6-8AE2-4601-821A-D095E656B41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4C295-1F51-4210-BD75-3708D8A9AC25}" type="pres">
      <dgm:prSet presAssocID="{8BAB38D6-8AE2-4601-821A-D095E656B41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D4F17B-52B4-4BD8-94CA-63C3C8812CC0}" type="pres">
      <dgm:prSet presAssocID="{8BAB38D6-8AE2-4601-821A-D095E656B41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95A6EF-9030-48DD-B85F-FE55D2D5B3C6}" type="pres">
      <dgm:prSet presAssocID="{8BAB38D6-8AE2-4601-821A-D095E656B41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18FF3-AEE9-415C-974A-A26EA5E63CC1}" type="pres">
      <dgm:prSet presAssocID="{8BAB38D6-8AE2-4601-821A-D095E656B41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EA8B4-FE32-4B48-B05D-CCEFD68A6637}" type="pres">
      <dgm:prSet presAssocID="{8BAB38D6-8AE2-4601-821A-D095E656B41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BB36D-CB40-4C81-AA53-6B22B37B856B}" type="pres">
      <dgm:prSet presAssocID="{8BAB38D6-8AE2-4601-821A-D095E656B41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1FFEF-8D19-497C-AE81-11346B0A384A}" type="pres">
      <dgm:prSet presAssocID="{8BAB38D6-8AE2-4601-821A-D095E656B41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44D21-A018-401C-831B-50897A4919C6}" type="pres">
      <dgm:prSet presAssocID="{8BAB38D6-8AE2-4601-821A-D095E656B41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7393D0-7463-41C7-808E-B5DE54AD743E}" type="presOf" srcId="{C2F6CA6C-A151-4CFC-BC45-F095382D0175}" destId="{9F95A6EF-9030-48DD-B85F-FE55D2D5B3C6}" srcOrd="0" destOrd="0" presId="urn:microsoft.com/office/officeart/2005/8/layout/vProcess5"/>
    <dgm:cxn modelId="{D780634C-D24F-41A7-B656-CB4CEA48776C}" srcId="{8BAB38D6-8AE2-4601-821A-D095E656B41F}" destId="{415FAB19-1384-4094-A1A4-E30BDE57C857}" srcOrd="0" destOrd="0" parTransId="{F350C5F4-2690-4E1A-A6C5-2672B94F6A00}" sibTransId="{683DF19B-9777-44E5-B712-089B22E28547}"/>
    <dgm:cxn modelId="{2C4C3E6C-30CA-4FDB-BD44-2FEDE08D4D6A}" type="presOf" srcId="{415FAB19-1384-4094-A1A4-E30BDE57C857}" destId="{9CBEA8B4-FE32-4B48-B05D-CCEFD68A6637}" srcOrd="1" destOrd="0" presId="urn:microsoft.com/office/officeart/2005/8/layout/vProcess5"/>
    <dgm:cxn modelId="{93A031C3-D133-4E88-A054-116EE889FF6D}" type="presOf" srcId="{415FAB19-1384-4094-A1A4-E30BDE57C857}" destId="{11763520-5CDB-4FB9-AFB5-001A1ADCB281}" srcOrd="0" destOrd="0" presId="urn:microsoft.com/office/officeart/2005/8/layout/vProcess5"/>
    <dgm:cxn modelId="{63A13AF0-17BD-45AC-83F8-A632B295D78D}" type="presOf" srcId="{E5B0598D-10DF-430A-B42C-3F19406CCE56}" destId="{F6D51A29-1D56-4DB3-926B-EEA3B5D11EDB}" srcOrd="0" destOrd="0" presId="urn:microsoft.com/office/officeart/2005/8/layout/vProcess5"/>
    <dgm:cxn modelId="{F519815E-EF2B-43C4-B744-508706DF3D88}" type="presOf" srcId="{E5B0598D-10DF-430A-B42C-3F19406CCE56}" destId="{8A01FFEF-8D19-497C-AE81-11346B0A384A}" srcOrd="1" destOrd="0" presId="urn:microsoft.com/office/officeart/2005/8/layout/vProcess5"/>
    <dgm:cxn modelId="{3CA864F0-4971-43E8-AD4A-301387729817}" type="presOf" srcId="{683DF19B-9777-44E5-B712-089B22E28547}" destId="{5CD4F17B-52B4-4BD8-94CA-63C3C8812CC0}" srcOrd="0" destOrd="0" presId="urn:microsoft.com/office/officeart/2005/8/layout/vProcess5"/>
    <dgm:cxn modelId="{AE2406D9-672C-45A9-A0A4-2F537601A415}" type="presOf" srcId="{0DD9C817-D3C8-46E6-AB29-AA5A830FD60C}" destId="{5FC44D21-A018-401C-831B-50897A4919C6}" srcOrd="1" destOrd="0" presId="urn:microsoft.com/office/officeart/2005/8/layout/vProcess5"/>
    <dgm:cxn modelId="{4953ED20-4941-4582-9624-8D8530C978CB}" type="presOf" srcId="{3DCEF6CE-C154-4BF3-A3C2-C6437FFCB1E5}" destId="{05218FF3-AEE9-415C-974A-A26EA5E63CC1}" srcOrd="0" destOrd="0" presId="urn:microsoft.com/office/officeart/2005/8/layout/vProcess5"/>
    <dgm:cxn modelId="{A41C5BD1-773E-44D2-8C21-F3861467B628}" srcId="{8BAB38D6-8AE2-4601-821A-D095E656B41F}" destId="{DF41860D-7FEE-4B1E-8410-42746FBED705}" srcOrd="1" destOrd="0" parTransId="{1DC969C7-4347-40AC-8F2F-86F496AD516E}" sibTransId="{C2F6CA6C-A151-4CFC-BC45-F095382D0175}"/>
    <dgm:cxn modelId="{5486DC89-7602-4BDA-B310-D1656A116330}" type="presOf" srcId="{0DD9C817-D3C8-46E6-AB29-AA5A830FD60C}" destId="{1194C295-1F51-4210-BD75-3708D8A9AC25}" srcOrd="0" destOrd="0" presId="urn:microsoft.com/office/officeart/2005/8/layout/vProcess5"/>
    <dgm:cxn modelId="{86623BCA-1EE4-4ED6-81BA-2F27C588BB32}" type="presOf" srcId="{DF41860D-7FEE-4B1E-8410-42746FBED705}" destId="{E4E69156-6A1A-46E3-96B2-1A80549AD446}" srcOrd="0" destOrd="0" presId="urn:microsoft.com/office/officeart/2005/8/layout/vProcess5"/>
    <dgm:cxn modelId="{E264C2DA-C261-4AE2-BD7C-10F2C9A25FC2}" srcId="{8BAB38D6-8AE2-4601-821A-D095E656B41F}" destId="{0DD9C817-D3C8-46E6-AB29-AA5A830FD60C}" srcOrd="3" destOrd="0" parTransId="{73980003-B419-4064-A7E7-EFD8A86751AC}" sibTransId="{F0DB31BC-8A24-4F18-9A69-8F39708C8C80}"/>
    <dgm:cxn modelId="{3EBF6462-CCD2-4C3D-A41A-6CD8C9FAE5C3}" type="presOf" srcId="{DF41860D-7FEE-4B1E-8410-42746FBED705}" destId="{5FBBB36D-CB40-4C81-AA53-6B22B37B856B}" srcOrd="1" destOrd="0" presId="urn:microsoft.com/office/officeart/2005/8/layout/vProcess5"/>
    <dgm:cxn modelId="{ACF10332-CB86-409D-8F69-592731ED78F1}" type="presOf" srcId="{8BAB38D6-8AE2-4601-821A-D095E656B41F}" destId="{F02CAAFB-422D-452F-B8B9-978F12E85CFA}" srcOrd="0" destOrd="0" presId="urn:microsoft.com/office/officeart/2005/8/layout/vProcess5"/>
    <dgm:cxn modelId="{AF7DDCA7-6DD5-464A-8739-ECA8FE0CE01B}" srcId="{8BAB38D6-8AE2-4601-821A-D095E656B41F}" destId="{E5B0598D-10DF-430A-B42C-3F19406CCE56}" srcOrd="2" destOrd="0" parTransId="{4B3E6DD8-4B73-46C0-933F-E5BFCF04398F}" sibTransId="{3DCEF6CE-C154-4BF3-A3C2-C6437FFCB1E5}"/>
    <dgm:cxn modelId="{608ED29B-CB19-4BA4-A1A5-82C5AF1D75F8}" type="presParOf" srcId="{F02CAAFB-422D-452F-B8B9-978F12E85CFA}" destId="{45ECE9AE-A4D2-47DA-8DED-3E9E5EDEABB4}" srcOrd="0" destOrd="0" presId="urn:microsoft.com/office/officeart/2005/8/layout/vProcess5"/>
    <dgm:cxn modelId="{4861C6BF-4E0C-4A85-BD89-89EC48F09D5C}" type="presParOf" srcId="{F02CAAFB-422D-452F-B8B9-978F12E85CFA}" destId="{11763520-5CDB-4FB9-AFB5-001A1ADCB281}" srcOrd="1" destOrd="0" presId="urn:microsoft.com/office/officeart/2005/8/layout/vProcess5"/>
    <dgm:cxn modelId="{74B0E458-8F81-4D0B-8E6D-5D2626B14EEB}" type="presParOf" srcId="{F02CAAFB-422D-452F-B8B9-978F12E85CFA}" destId="{E4E69156-6A1A-46E3-96B2-1A80549AD446}" srcOrd="2" destOrd="0" presId="urn:microsoft.com/office/officeart/2005/8/layout/vProcess5"/>
    <dgm:cxn modelId="{373323F9-E5AE-4557-AE85-5AB0080CE3CF}" type="presParOf" srcId="{F02CAAFB-422D-452F-B8B9-978F12E85CFA}" destId="{F6D51A29-1D56-4DB3-926B-EEA3B5D11EDB}" srcOrd="3" destOrd="0" presId="urn:microsoft.com/office/officeart/2005/8/layout/vProcess5"/>
    <dgm:cxn modelId="{B1035883-AD26-4D5C-8361-5FD90D6654BC}" type="presParOf" srcId="{F02CAAFB-422D-452F-B8B9-978F12E85CFA}" destId="{1194C295-1F51-4210-BD75-3708D8A9AC25}" srcOrd="4" destOrd="0" presId="urn:microsoft.com/office/officeart/2005/8/layout/vProcess5"/>
    <dgm:cxn modelId="{30D1256C-92C2-42A0-AC23-1DC0523AF900}" type="presParOf" srcId="{F02CAAFB-422D-452F-B8B9-978F12E85CFA}" destId="{5CD4F17B-52B4-4BD8-94CA-63C3C8812CC0}" srcOrd="5" destOrd="0" presId="urn:microsoft.com/office/officeart/2005/8/layout/vProcess5"/>
    <dgm:cxn modelId="{E600383E-AD2F-4CE3-9161-FBA249A6F79D}" type="presParOf" srcId="{F02CAAFB-422D-452F-B8B9-978F12E85CFA}" destId="{9F95A6EF-9030-48DD-B85F-FE55D2D5B3C6}" srcOrd="6" destOrd="0" presId="urn:microsoft.com/office/officeart/2005/8/layout/vProcess5"/>
    <dgm:cxn modelId="{DD734B32-16A7-451C-9DC3-422C7A9FDCDF}" type="presParOf" srcId="{F02CAAFB-422D-452F-B8B9-978F12E85CFA}" destId="{05218FF3-AEE9-415C-974A-A26EA5E63CC1}" srcOrd="7" destOrd="0" presId="urn:microsoft.com/office/officeart/2005/8/layout/vProcess5"/>
    <dgm:cxn modelId="{3D412776-2E8A-4460-9864-3CC08FF4B429}" type="presParOf" srcId="{F02CAAFB-422D-452F-B8B9-978F12E85CFA}" destId="{9CBEA8B4-FE32-4B48-B05D-CCEFD68A6637}" srcOrd="8" destOrd="0" presId="urn:microsoft.com/office/officeart/2005/8/layout/vProcess5"/>
    <dgm:cxn modelId="{A390491F-9D8B-4F1E-A7A5-1C5AA646E842}" type="presParOf" srcId="{F02CAAFB-422D-452F-B8B9-978F12E85CFA}" destId="{5FBBB36D-CB40-4C81-AA53-6B22B37B856B}" srcOrd="9" destOrd="0" presId="urn:microsoft.com/office/officeart/2005/8/layout/vProcess5"/>
    <dgm:cxn modelId="{0B93DB15-A066-4F72-B4A0-27F2EAC8C9F7}" type="presParOf" srcId="{F02CAAFB-422D-452F-B8B9-978F12E85CFA}" destId="{8A01FFEF-8D19-497C-AE81-11346B0A384A}" srcOrd="10" destOrd="0" presId="urn:microsoft.com/office/officeart/2005/8/layout/vProcess5"/>
    <dgm:cxn modelId="{60397648-1B38-47F8-BF57-7433563D2B2C}" type="presParOf" srcId="{F02CAAFB-422D-452F-B8B9-978F12E85CFA}" destId="{5FC44D21-A018-401C-831B-50897A4919C6}" srcOrd="11" destOrd="0" presId="urn:microsoft.com/office/officeart/2005/8/layout/vProcess5"/>
  </dgm:cxnLst>
  <dgm:bg/>
  <dgm:whole>
    <a:ln w="38100"/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7522C8-90D4-4959-A938-2B4C8E2B2945}" type="doc">
      <dgm:prSet loTypeId="urn:microsoft.com/office/officeart/2005/8/layout/radial6" loCatId="cycle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FB92BD0D-D134-48FB-9B8E-14CB66627F9A}">
      <dgm:prSet phldrT="[Текст]" custT="1"/>
      <dgm:spPr/>
      <dgm:t>
        <a:bodyPr/>
        <a:lstStyle/>
        <a:p>
          <a:r>
            <a:rPr lang="ru-RU" sz="2000" dirty="0"/>
            <a:t>преодоления </a:t>
          </a:r>
          <a:r>
            <a:rPr lang="ru-RU" sz="2000" dirty="0" err="1"/>
            <a:t>импрессивного</a:t>
          </a:r>
          <a:r>
            <a:rPr lang="ru-RU" sz="2000" dirty="0"/>
            <a:t> </a:t>
          </a:r>
          <a:r>
            <a:rPr lang="ru-RU" sz="2000" dirty="0" err="1"/>
            <a:t>аграмматизма</a:t>
          </a:r>
          <a:endParaRPr lang="ru-RU" sz="2000" dirty="0"/>
        </a:p>
      </dgm:t>
    </dgm:pt>
    <dgm:pt modelId="{97375178-F4B5-4448-9696-B05044238F54}" type="parTrans" cxnId="{AAD56B59-EC87-41D7-A81A-89E80A14276C}">
      <dgm:prSet/>
      <dgm:spPr/>
      <dgm:t>
        <a:bodyPr/>
        <a:lstStyle/>
        <a:p>
          <a:endParaRPr lang="ru-RU"/>
        </a:p>
      </dgm:t>
    </dgm:pt>
    <dgm:pt modelId="{60F849F5-B0A6-4060-9D6F-0CEABEBE8F6C}" type="sibTrans" cxnId="{AAD56B59-EC87-41D7-A81A-89E80A14276C}">
      <dgm:prSet/>
      <dgm:spPr/>
      <dgm:t>
        <a:bodyPr/>
        <a:lstStyle/>
        <a:p>
          <a:endParaRPr lang="ru-RU"/>
        </a:p>
      </dgm:t>
    </dgm:pt>
    <dgm:pt modelId="{3DB594DF-21CB-4150-ADB6-68877870E01A}">
      <dgm:prSet custT="1"/>
      <dgm:spPr/>
      <dgm:t>
        <a:bodyPr/>
        <a:lstStyle/>
        <a:p>
          <a:r>
            <a:rPr lang="ru-RU" sz="1600" dirty="0"/>
            <a:t>понимание правильно воспроизводить </a:t>
          </a:r>
          <a:r>
            <a:rPr lang="ru-RU" sz="1800" dirty="0"/>
            <a:t>простые</a:t>
          </a:r>
          <a:r>
            <a:rPr lang="ru-RU" sz="1600" dirty="0"/>
            <a:t> инструкции</a:t>
          </a:r>
        </a:p>
      </dgm:t>
    </dgm:pt>
    <dgm:pt modelId="{0FB4AC73-387A-418A-9B29-C35F63F41A3D}" type="parTrans" cxnId="{2B55297A-4EAE-44A1-88A7-BFADCD905075}">
      <dgm:prSet/>
      <dgm:spPr/>
      <dgm:t>
        <a:bodyPr/>
        <a:lstStyle/>
        <a:p>
          <a:endParaRPr lang="ru-RU"/>
        </a:p>
      </dgm:t>
    </dgm:pt>
    <dgm:pt modelId="{92EADC52-160E-4A6A-99DD-71D30733EA57}" type="sibTrans" cxnId="{2B55297A-4EAE-44A1-88A7-BFADCD905075}">
      <dgm:prSet/>
      <dgm:spPr/>
      <dgm:t>
        <a:bodyPr/>
        <a:lstStyle/>
        <a:p>
          <a:endParaRPr lang="ru-RU"/>
        </a:p>
      </dgm:t>
    </dgm:pt>
    <dgm:pt modelId="{280892C4-9159-470A-AADC-240C710D9A29}">
      <dgm:prSet custT="1"/>
      <dgm:spPr/>
      <dgm:t>
        <a:bodyPr/>
        <a:lstStyle/>
        <a:p>
          <a:r>
            <a:rPr lang="ru-RU" sz="2000" dirty="0"/>
            <a:t>понимание сложные инструкции</a:t>
          </a:r>
        </a:p>
      </dgm:t>
    </dgm:pt>
    <dgm:pt modelId="{64E0F799-ECF5-4608-A0A1-A0DBDA994BC0}" type="parTrans" cxnId="{F992A8D5-B2B4-4A2B-A4DC-5298D656A81D}">
      <dgm:prSet/>
      <dgm:spPr/>
      <dgm:t>
        <a:bodyPr/>
        <a:lstStyle/>
        <a:p>
          <a:endParaRPr lang="ru-RU"/>
        </a:p>
      </dgm:t>
    </dgm:pt>
    <dgm:pt modelId="{0484C8CB-B2CB-44DC-B2E1-AE9C6C630D3D}" type="sibTrans" cxnId="{F992A8D5-B2B4-4A2B-A4DC-5298D656A81D}">
      <dgm:prSet/>
      <dgm:spPr/>
      <dgm:t>
        <a:bodyPr/>
        <a:lstStyle/>
        <a:p>
          <a:endParaRPr lang="ru-RU"/>
        </a:p>
      </dgm:t>
    </dgm:pt>
    <dgm:pt modelId="{E4C88F43-7623-4E67-8AE5-180B2830E390}">
      <dgm:prSet custT="1"/>
      <dgm:spPr/>
      <dgm:t>
        <a:bodyPr/>
        <a:lstStyle/>
        <a:p>
          <a:r>
            <a:rPr lang="ru-RU" sz="1600" dirty="0"/>
            <a:t>дифференцирование на слух слова разных грамматических форм </a:t>
          </a:r>
        </a:p>
      </dgm:t>
    </dgm:pt>
    <dgm:pt modelId="{412FAE6D-C253-4CEE-B73D-3C74D34295DC}" type="parTrans" cxnId="{65D35118-3213-4BB3-8C33-8EAF3BCF1569}">
      <dgm:prSet/>
      <dgm:spPr/>
      <dgm:t>
        <a:bodyPr/>
        <a:lstStyle/>
        <a:p>
          <a:endParaRPr lang="ru-RU"/>
        </a:p>
      </dgm:t>
    </dgm:pt>
    <dgm:pt modelId="{29F68472-5F2C-4F2D-8416-1E0EF80C4B3C}" type="sibTrans" cxnId="{65D35118-3213-4BB3-8C33-8EAF3BCF1569}">
      <dgm:prSet/>
      <dgm:spPr/>
      <dgm:t>
        <a:bodyPr/>
        <a:lstStyle/>
        <a:p>
          <a:endParaRPr lang="ru-RU"/>
        </a:p>
      </dgm:t>
    </dgm:pt>
    <dgm:pt modelId="{D9D4E43A-045A-4FC3-B5C2-146BC213AC5E}">
      <dgm:prSet custT="1"/>
      <dgm:spPr/>
      <dgm:t>
        <a:bodyPr/>
        <a:lstStyle/>
        <a:p>
          <a:r>
            <a:rPr lang="ru-RU" sz="2000" dirty="0"/>
            <a:t>понимание значения предлогов</a:t>
          </a:r>
        </a:p>
      </dgm:t>
    </dgm:pt>
    <dgm:pt modelId="{08CBDA32-BD31-43AA-BF03-236859060780}" type="parTrans" cxnId="{0EAFF847-8C62-4D2F-A2FC-0A4CF35173C8}">
      <dgm:prSet/>
      <dgm:spPr/>
      <dgm:t>
        <a:bodyPr/>
        <a:lstStyle/>
        <a:p>
          <a:endParaRPr lang="ru-RU"/>
        </a:p>
      </dgm:t>
    </dgm:pt>
    <dgm:pt modelId="{CE5D0AE2-9473-4749-A638-3FFDE74ED959}" type="sibTrans" cxnId="{0EAFF847-8C62-4D2F-A2FC-0A4CF35173C8}">
      <dgm:prSet/>
      <dgm:spPr/>
      <dgm:t>
        <a:bodyPr/>
        <a:lstStyle/>
        <a:p>
          <a:endParaRPr lang="ru-RU"/>
        </a:p>
      </dgm:t>
    </dgm:pt>
    <dgm:pt modelId="{B63A7D8A-6599-404C-85F9-F46DE98A93AC}">
      <dgm:prSet custT="1"/>
      <dgm:spPr/>
      <dgm:t>
        <a:bodyPr/>
        <a:lstStyle/>
        <a:p>
          <a:r>
            <a:rPr lang="ru-RU" sz="1600" dirty="0"/>
            <a:t>понимание сложных логико-грамматические конструкции </a:t>
          </a:r>
        </a:p>
      </dgm:t>
    </dgm:pt>
    <dgm:pt modelId="{4DCC3EFC-FAC9-4120-B2E0-79476F214968}" type="parTrans" cxnId="{04B5A852-2CDB-4A63-944D-9CD80C1EEEFB}">
      <dgm:prSet/>
      <dgm:spPr/>
      <dgm:t>
        <a:bodyPr/>
        <a:lstStyle/>
        <a:p>
          <a:endParaRPr lang="ru-RU"/>
        </a:p>
      </dgm:t>
    </dgm:pt>
    <dgm:pt modelId="{4A01431E-8E76-4840-BD21-C2211575E2DE}" type="sibTrans" cxnId="{04B5A852-2CDB-4A63-944D-9CD80C1EEEFB}">
      <dgm:prSet/>
      <dgm:spPr/>
      <dgm:t>
        <a:bodyPr/>
        <a:lstStyle/>
        <a:p>
          <a:endParaRPr lang="ru-RU"/>
        </a:p>
      </dgm:t>
    </dgm:pt>
    <dgm:pt modelId="{4EE5CD61-02AA-4F7B-8735-98F06D9017C0}" type="pres">
      <dgm:prSet presAssocID="{937522C8-90D4-4959-A938-2B4C8E2B29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289726-25D3-4B09-A282-A1738AEF5255}" type="pres">
      <dgm:prSet presAssocID="{FB92BD0D-D134-48FB-9B8E-14CB66627F9A}" presName="centerShape" presStyleLbl="node0" presStyleIdx="0" presStyleCnt="1" custScaleX="140034" custScaleY="100285"/>
      <dgm:spPr/>
      <dgm:t>
        <a:bodyPr/>
        <a:lstStyle/>
        <a:p>
          <a:endParaRPr lang="ru-RU"/>
        </a:p>
      </dgm:t>
    </dgm:pt>
    <dgm:pt modelId="{5A3A9E94-234C-4145-A486-4742A96E196B}" type="pres">
      <dgm:prSet presAssocID="{B63A7D8A-6599-404C-85F9-F46DE98A93AC}" presName="node" presStyleLbl="node1" presStyleIdx="0" presStyleCnt="5" custScaleX="159019" custScaleY="132059" custRadScaleRad="100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011D5-971D-4808-BF4E-3B8F0DD5E36C}" type="pres">
      <dgm:prSet presAssocID="{B63A7D8A-6599-404C-85F9-F46DE98A93AC}" presName="dummy" presStyleCnt="0"/>
      <dgm:spPr/>
    </dgm:pt>
    <dgm:pt modelId="{F2ECE1A8-18A4-45F1-98E1-3FAC941D207D}" type="pres">
      <dgm:prSet presAssocID="{4A01431E-8E76-4840-BD21-C2211575E2DE}" presName="sibTrans" presStyleLbl="sibTrans2D1" presStyleIdx="0" presStyleCnt="5" custScaleX="138112" custScaleY="107159"/>
      <dgm:spPr/>
      <dgm:t>
        <a:bodyPr/>
        <a:lstStyle/>
        <a:p>
          <a:endParaRPr lang="ru-RU"/>
        </a:p>
      </dgm:t>
    </dgm:pt>
    <dgm:pt modelId="{5F128C77-E380-49E0-A661-1DDD09D9BAC7}" type="pres">
      <dgm:prSet presAssocID="{3DB594DF-21CB-4150-ADB6-68877870E01A}" presName="node" presStyleLbl="node1" presStyleIdx="1" presStyleCnt="5" custScaleX="159019" custScaleY="132059" custRadScaleRad="129518" custRadScaleInc="19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E3748-65B2-4968-BB1D-7046E8872AD5}" type="pres">
      <dgm:prSet presAssocID="{3DB594DF-21CB-4150-ADB6-68877870E01A}" presName="dummy" presStyleCnt="0"/>
      <dgm:spPr/>
    </dgm:pt>
    <dgm:pt modelId="{594D1A88-2F8A-4DFC-8A9D-8830A4188189}" type="pres">
      <dgm:prSet presAssocID="{92EADC52-160E-4A6A-99DD-71D30733EA57}" presName="sibTrans" presStyleLbl="sibTrans2D1" presStyleIdx="1" presStyleCnt="5" custScaleX="127063" custLinFactNeighborX="3107" custLinFactNeighborY="4724"/>
      <dgm:spPr/>
      <dgm:t>
        <a:bodyPr/>
        <a:lstStyle/>
        <a:p>
          <a:endParaRPr lang="ru-RU"/>
        </a:p>
      </dgm:t>
    </dgm:pt>
    <dgm:pt modelId="{A585AE07-DB43-4470-8A74-6C131B770407}" type="pres">
      <dgm:prSet presAssocID="{280892C4-9159-470A-AADC-240C710D9A29}" presName="node" presStyleLbl="node1" presStyleIdx="2" presStyleCnt="5" custScaleX="159019" custScaleY="132059" custRadScaleRad="123863" custRadScaleInc="-29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539B4-EE93-4848-A0FC-E1902EFB707D}" type="pres">
      <dgm:prSet presAssocID="{280892C4-9159-470A-AADC-240C710D9A29}" presName="dummy" presStyleCnt="0"/>
      <dgm:spPr/>
    </dgm:pt>
    <dgm:pt modelId="{E87F3E71-2D0C-473F-9876-C8B06A971A66}" type="pres">
      <dgm:prSet presAssocID="{0484C8CB-B2CB-44DC-B2E1-AE9C6C630D3D}" presName="sibTrans" presStyleLbl="sibTrans2D1" presStyleIdx="2" presStyleCnt="5" custScaleX="107867" custScaleY="51545" custLinFactNeighborX="1615" custLinFactNeighborY="20811"/>
      <dgm:spPr/>
      <dgm:t>
        <a:bodyPr/>
        <a:lstStyle/>
        <a:p>
          <a:endParaRPr lang="ru-RU"/>
        </a:p>
      </dgm:t>
    </dgm:pt>
    <dgm:pt modelId="{7FA2A45E-F7E1-4029-ADDE-85C8BBCE046C}" type="pres">
      <dgm:prSet presAssocID="{E4C88F43-7623-4E67-8AE5-180B2830E390}" presName="node" presStyleLbl="node1" presStyleIdx="3" presStyleCnt="5" custScaleX="172492" custScaleY="132059" custRadScaleRad="124861" custRadScaleInc="60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B12FB-B4AD-4EE1-9CD8-A1ACBD226382}" type="pres">
      <dgm:prSet presAssocID="{E4C88F43-7623-4E67-8AE5-180B2830E390}" presName="dummy" presStyleCnt="0"/>
      <dgm:spPr/>
    </dgm:pt>
    <dgm:pt modelId="{2DF8E80C-041B-44CD-9F0E-B591C78E26A8}" type="pres">
      <dgm:prSet presAssocID="{29F68472-5F2C-4F2D-8416-1E0EF80C4B3C}" presName="sibTrans" presStyleLbl="sibTrans2D1" presStyleIdx="3" presStyleCnt="5" custScaleX="130746" custScaleY="107159"/>
      <dgm:spPr/>
      <dgm:t>
        <a:bodyPr/>
        <a:lstStyle/>
        <a:p>
          <a:endParaRPr lang="ru-RU"/>
        </a:p>
      </dgm:t>
    </dgm:pt>
    <dgm:pt modelId="{BEB4F873-D0A6-4859-97A9-592D98F2FF84}" type="pres">
      <dgm:prSet presAssocID="{D9D4E43A-045A-4FC3-B5C2-146BC213AC5E}" presName="node" presStyleLbl="node1" presStyleIdx="4" presStyleCnt="5" custScaleX="159019" custScaleY="132059" custRadScaleRad="126507" custRadScaleInc="-17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730E4-7270-400F-9717-976631FB7E2A}" type="pres">
      <dgm:prSet presAssocID="{D9D4E43A-045A-4FC3-B5C2-146BC213AC5E}" presName="dummy" presStyleCnt="0"/>
      <dgm:spPr/>
    </dgm:pt>
    <dgm:pt modelId="{AF5849CA-0601-4F76-AC75-D14532BA3FF4}" type="pres">
      <dgm:prSet presAssocID="{CE5D0AE2-9473-4749-A638-3FFDE74ED959}" presName="sibTrans" presStyleLbl="sibTrans2D1" presStyleIdx="4" presStyleCnt="5" custScaleX="130746" custScaleY="110842"/>
      <dgm:spPr/>
      <dgm:t>
        <a:bodyPr/>
        <a:lstStyle/>
        <a:p>
          <a:endParaRPr lang="ru-RU"/>
        </a:p>
      </dgm:t>
    </dgm:pt>
  </dgm:ptLst>
  <dgm:cxnLst>
    <dgm:cxn modelId="{04B5A852-2CDB-4A63-944D-9CD80C1EEEFB}" srcId="{FB92BD0D-D134-48FB-9B8E-14CB66627F9A}" destId="{B63A7D8A-6599-404C-85F9-F46DE98A93AC}" srcOrd="0" destOrd="0" parTransId="{4DCC3EFC-FAC9-4120-B2E0-79476F214968}" sibTransId="{4A01431E-8E76-4840-BD21-C2211575E2DE}"/>
    <dgm:cxn modelId="{2B55297A-4EAE-44A1-88A7-BFADCD905075}" srcId="{FB92BD0D-D134-48FB-9B8E-14CB66627F9A}" destId="{3DB594DF-21CB-4150-ADB6-68877870E01A}" srcOrd="1" destOrd="0" parTransId="{0FB4AC73-387A-418A-9B29-C35F63F41A3D}" sibTransId="{92EADC52-160E-4A6A-99DD-71D30733EA57}"/>
    <dgm:cxn modelId="{130A19FE-9A1C-453A-A03F-365F32A7F9F9}" type="presOf" srcId="{CE5D0AE2-9473-4749-A638-3FFDE74ED959}" destId="{AF5849CA-0601-4F76-AC75-D14532BA3FF4}" srcOrd="0" destOrd="0" presId="urn:microsoft.com/office/officeart/2005/8/layout/radial6"/>
    <dgm:cxn modelId="{AAD56B59-EC87-41D7-A81A-89E80A14276C}" srcId="{937522C8-90D4-4959-A938-2B4C8E2B2945}" destId="{FB92BD0D-D134-48FB-9B8E-14CB66627F9A}" srcOrd="0" destOrd="0" parTransId="{97375178-F4B5-4448-9696-B05044238F54}" sibTransId="{60F849F5-B0A6-4060-9D6F-0CEABEBE8F6C}"/>
    <dgm:cxn modelId="{127C6BE7-E243-4E5F-A5FD-C817C4DF0B4A}" type="presOf" srcId="{29F68472-5F2C-4F2D-8416-1E0EF80C4B3C}" destId="{2DF8E80C-041B-44CD-9F0E-B591C78E26A8}" srcOrd="0" destOrd="0" presId="urn:microsoft.com/office/officeart/2005/8/layout/radial6"/>
    <dgm:cxn modelId="{991853C5-6ED6-4E06-81BC-189228A346A9}" type="presOf" srcId="{3DB594DF-21CB-4150-ADB6-68877870E01A}" destId="{5F128C77-E380-49E0-A661-1DDD09D9BAC7}" srcOrd="0" destOrd="0" presId="urn:microsoft.com/office/officeart/2005/8/layout/radial6"/>
    <dgm:cxn modelId="{65D35118-3213-4BB3-8C33-8EAF3BCF1569}" srcId="{FB92BD0D-D134-48FB-9B8E-14CB66627F9A}" destId="{E4C88F43-7623-4E67-8AE5-180B2830E390}" srcOrd="3" destOrd="0" parTransId="{412FAE6D-C253-4CEE-B73D-3C74D34295DC}" sibTransId="{29F68472-5F2C-4F2D-8416-1E0EF80C4B3C}"/>
    <dgm:cxn modelId="{F992A8D5-B2B4-4A2B-A4DC-5298D656A81D}" srcId="{FB92BD0D-D134-48FB-9B8E-14CB66627F9A}" destId="{280892C4-9159-470A-AADC-240C710D9A29}" srcOrd="2" destOrd="0" parTransId="{64E0F799-ECF5-4608-A0A1-A0DBDA994BC0}" sibTransId="{0484C8CB-B2CB-44DC-B2E1-AE9C6C630D3D}"/>
    <dgm:cxn modelId="{0EAFF847-8C62-4D2F-A2FC-0A4CF35173C8}" srcId="{FB92BD0D-D134-48FB-9B8E-14CB66627F9A}" destId="{D9D4E43A-045A-4FC3-B5C2-146BC213AC5E}" srcOrd="4" destOrd="0" parTransId="{08CBDA32-BD31-43AA-BF03-236859060780}" sibTransId="{CE5D0AE2-9473-4749-A638-3FFDE74ED959}"/>
    <dgm:cxn modelId="{D7A587D7-D9CD-40DE-B306-69D5F5954B44}" type="presOf" srcId="{D9D4E43A-045A-4FC3-B5C2-146BC213AC5E}" destId="{BEB4F873-D0A6-4859-97A9-592D98F2FF84}" srcOrd="0" destOrd="0" presId="urn:microsoft.com/office/officeart/2005/8/layout/radial6"/>
    <dgm:cxn modelId="{479C5610-0C68-4EFF-8DDB-52AF6DCB719B}" type="presOf" srcId="{4A01431E-8E76-4840-BD21-C2211575E2DE}" destId="{F2ECE1A8-18A4-45F1-98E1-3FAC941D207D}" srcOrd="0" destOrd="0" presId="urn:microsoft.com/office/officeart/2005/8/layout/radial6"/>
    <dgm:cxn modelId="{F2FF01A3-B01A-47BF-865B-3BE65016C856}" type="presOf" srcId="{FB92BD0D-D134-48FB-9B8E-14CB66627F9A}" destId="{A7289726-25D3-4B09-A282-A1738AEF5255}" srcOrd="0" destOrd="0" presId="urn:microsoft.com/office/officeart/2005/8/layout/radial6"/>
    <dgm:cxn modelId="{BAFFA97A-68BB-4886-AC19-D2CCF683F2C9}" type="presOf" srcId="{E4C88F43-7623-4E67-8AE5-180B2830E390}" destId="{7FA2A45E-F7E1-4029-ADDE-85C8BBCE046C}" srcOrd="0" destOrd="0" presId="urn:microsoft.com/office/officeart/2005/8/layout/radial6"/>
    <dgm:cxn modelId="{D6BF79C9-618B-4AE8-BFC5-66B9D4AFFEA8}" type="presOf" srcId="{937522C8-90D4-4959-A938-2B4C8E2B2945}" destId="{4EE5CD61-02AA-4F7B-8735-98F06D9017C0}" srcOrd="0" destOrd="0" presId="urn:microsoft.com/office/officeart/2005/8/layout/radial6"/>
    <dgm:cxn modelId="{C5CF4D33-2D9B-4C88-AB7A-79D8A7F1D93D}" type="presOf" srcId="{280892C4-9159-470A-AADC-240C710D9A29}" destId="{A585AE07-DB43-4470-8A74-6C131B770407}" srcOrd="0" destOrd="0" presId="urn:microsoft.com/office/officeart/2005/8/layout/radial6"/>
    <dgm:cxn modelId="{5D35493C-9D63-41F5-8EC3-123C0240A7B7}" type="presOf" srcId="{0484C8CB-B2CB-44DC-B2E1-AE9C6C630D3D}" destId="{E87F3E71-2D0C-473F-9876-C8B06A971A66}" srcOrd="0" destOrd="0" presId="urn:microsoft.com/office/officeart/2005/8/layout/radial6"/>
    <dgm:cxn modelId="{0DD2D0F2-D7F1-43EB-BC05-3FAF9C52F659}" type="presOf" srcId="{92EADC52-160E-4A6A-99DD-71D30733EA57}" destId="{594D1A88-2F8A-4DFC-8A9D-8830A4188189}" srcOrd="0" destOrd="0" presId="urn:microsoft.com/office/officeart/2005/8/layout/radial6"/>
    <dgm:cxn modelId="{05B0F2EA-8BF8-44B4-9C77-ADCFD8D67EB2}" type="presOf" srcId="{B63A7D8A-6599-404C-85F9-F46DE98A93AC}" destId="{5A3A9E94-234C-4145-A486-4742A96E196B}" srcOrd="0" destOrd="0" presId="urn:microsoft.com/office/officeart/2005/8/layout/radial6"/>
    <dgm:cxn modelId="{DBB0FDFF-9EC8-438C-9E3B-DFE14E4BE5FD}" type="presParOf" srcId="{4EE5CD61-02AA-4F7B-8735-98F06D9017C0}" destId="{A7289726-25D3-4B09-A282-A1738AEF5255}" srcOrd="0" destOrd="0" presId="urn:microsoft.com/office/officeart/2005/8/layout/radial6"/>
    <dgm:cxn modelId="{F4960813-F661-4F3C-879D-2F14B81D1986}" type="presParOf" srcId="{4EE5CD61-02AA-4F7B-8735-98F06D9017C0}" destId="{5A3A9E94-234C-4145-A486-4742A96E196B}" srcOrd="1" destOrd="0" presId="urn:microsoft.com/office/officeart/2005/8/layout/radial6"/>
    <dgm:cxn modelId="{2A6BF093-A6EC-4C98-93B8-BE1009DE5BA1}" type="presParOf" srcId="{4EE5CD61-02AA-4F7B-8735-98F06D9017C0}" destId="{88B011D5-971D-4808-BF4E-3B8F0DD5E36C}" srcOrd="2" destOrd="0" presId="urn:microsoft.com/office/officeart/2005/8/layout/radial6"/>
    <dgm:cxn modelId="{4706EA40-99C1-4D97-8A8B-5BBD80329583}" type="presParOf" srcId="{4EE5CD61-02AA-4F7B-8735-98F06D9017C0}" destId="{F2ECE1A8-18A4-45F1-98E1-3FAC941D207D}" srcOrd="3" destOrd="0" presId="urn:microsoft.com/office/officeart/2005/8/layout/radial6"/>
    <dgm:cxn modelId="{86C13479-2032-4081-922B-EBB059ED3A2A}" type="presParOf" srcId="{4EE5CD61-02AA-4F7B-8735-98F06D9017C0}" destId="{5F128C77-E380-49E0-A661-1DDD09D9BAC7}" srcOrd="4" destOrd="0" presId="urn:microsoft.com/office/officeart/2005/8/layout/radial6"/>
    <dgm:cxn modelId="{E0E09232-D74A-46C1-8FCE-C4406F3B4B4D}" type="presParOf" srcId="{4EE5CD61-02AA-4F7B-8735-98F06D9017C0}" destId="{B65E3748-65B2-4968-BB1D-7046E8872AD5}" srcOrd="5" destOrd="0" presId="urn:microsoft.com/office/officeart/2005/8/layout/radial6"/>
    <dgm:cxn modelId="{4B0124E3-4AE6-461B-8983-9440F163CBF4}" type="presParOf" srcId="{4EE5CD61-02AA-4F7B-8735-98F06D9017C0}" destId="{594D1A88-2F8A-4DFC-8A9D-8830A4188189}" srcOrd="6" destOrd="0" presId="urn:microsoft.com/office/officeart/2005/8/layout/radial6"/>
    <dgm:cxn modelId="{61D9C204-4599-404F-82DF-9FB43F39E79D}" type="presParOf" srcId="{4EE5CD61-02AA-4F7B-8735-98F06D9017C0}" destId="{A585AE07-DB43-4470-8A74-6C131B770407}" srcOrd="7" destOrd="0" presId="urn:microsoft.com/office/officeart/2005/8/layout/radial6"/>
    <dgm:cxn modelId="{911610EF-9B8F-4F96-93BE-19C625FDA1E0}" type="presParOf" srcId="{4EE5CD61-02AA-4F7B-8735-98F06D9017C0}" destId="{1FB539B4-EE93-4848-A0FC-E1902EFB707D}" srcOrd="8" destOrd="0" presId="urn:microsoft.com/office/officeart/2005/8/layout/radial6"/>
    <dgm:cxn modelId="{7921C332-0B56-4957-B701-9456DC272B86}" type="presParOf" srcId="{4EE5CD61-02AA-4F7B-8735-98F06D9017C0}" destId="{E87F3E71-2D0C-473F-9876-C8B06A971A66}" srcOrd="9" destOrd="0" presId="urn:microsoft.com/office/officeart/2005/8/layout/radial6"/>
    <dgm:cxn modelId="{8F964C17-5848-49C9-BBA4-DD3E219B1A79}" type="presParOf" srcId="{4EE5CD61-02AA-4F7B-8735-98F06D9017C0}" destId="{7FA2A45E-F7E1-4029-ADDE-85C8BBCE046C}" srcOrd="10" destOrd="0" presId="urn:microsoft.com/office/officeart/2005/8/layout/radial6"/>
    <dgm:cxn modelId="{1ADB0D53-8123-4CE0-BCC4-8DC09EF94CD2}" type="presParOf" srcId="{4EE5CD61-02AA-4F7B-8735-98F06D9017C0}" destId="{662B12FB-B4AD-4EE1-9CD8-A1ACBD226382}" srcOrd="11" destOrd="0" presId="urn:microsoft.com/office/officeart/2005/8/layout/radial6"/>
    <dgm:cxn modelId="{C9048425-CB33-4B6E-B2DE-55EF37BE8DA6}" type="presParOf" srcId="{4EE5CD61-02AA-4F7B-8735-98F06D9017C0}" destId="{2DF8E80C-041B-44CD-9F0E-B591C78E26A8}" srcOrd="12" destOrd="0" presId="urn:microsoft.com/office/officeart/2005/8/layout/radial6"/>
    <dgm:cxn modelId="{01B26C94-08F5-4CAC-8B5D-0AF063AB4236}" type="presParOf" srcId="{4EE5CD61-02AA-4F7B-8735-98F06D9017C0}" destId="{BEB4F873-D0A6-4859-97A9-592D98F2FF84}" srcOrd="13" destOrd="0" presId="urn:microsoft.com/office/officeart/2005/8/layout/radial6"/>
    <dgm:cxn modelId="{06AB2749-0551-43E3-86EA-CC99DEBD6E4D}" type="presParOf" srcId="{4EE5CD61-02AA-4F7B-8735-98F06D9017C0}" destId="{26D730E4-7270-400F-9717-976631FB7E2A}" srcOrd="14" destOrd="0" presId="urn:microsoft.com/office/officeart/2005/8/layout/radial6"/>
    <dgm:cxn modelId="{001A73AE-5ADA-4B4D-B95B-1BAAFEEE8C39}" type="presParOf" srcId="{4EE5CD61-02AA-4F7B-8735-98F06D9017C0}" destId="{AF5849CA-0601-4F76-AC75-D14532BA3FF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2BA543-7F84-4E84-B0A1-DAFDCBCC6DCF}" type="doc">
      <dgm:prSet loTypeId="urn:microsoft.com/office/officeart/2005/8/layout/equation1" loCatId="process" qsTypeId="urn:microsoft.com/office/officeart/2005/8/quickstyle/3d3" qsCatId="3D" csTypeId="urn:microsoft.com/office/officeart/2005/8/colors/accent1_1" csCatId="accent1" phldr="1"/>
      <dgm:spPr/>
    </dgm:pt>
    <dgm:pt modelId="{9C727105-EF6C-45A5-9186-5F593B6C91E8}">
      <dgm:prSet phldrT="[Текст]"/>
      <dgm:spPr/>
      <dgm:t>
        <a:bodyPr/>
        <a:lstStyle/>
        <a:p>
          <a:r>
            <a:rPr lang="ru-RU" dirty="0"/>
            <a:t>Слоговая структура</a:t>
          </a:r>
        </a:p>
      </dgm:t>
    </dgm:pt>
    <dgm:pt modelId="{1B9079EC-6B3C-4755-8E78-6DB152EB2B82}" type="parTrans" cxnId="{34B0B0B9-4092-4FC8-A747-2EF6C084FCB0}">
      <dgm:prSet/>
      <dgm:spPr/>
      <dgm:t>
        <a:bodyPr/>
        <a:lstStyle/>
        <a:p>
          <a:endParaRPr lang="ru-RU"/>
        </a:p>
      </dgm:t>
    </dgm:pt>
    <dgm:pt modelId="{1A6BD453-1346-4561-80DD-2C4D68E74F69}" type="sibTrans" cxnId="{34B0B0B9-4092-4FC8-A747-2EF6C084FCB0}">
      <dgm:prSet/>
      <dgm:spPr/>
      <dgm:t>
        <a:bodyPr/>
        <a:lstStyle/>
        <a:p>
          <a:endParaRPr lang="ru-RU"/>
        </a:p>
      </dgm:t>
    </dgm:pt>
    <dgm:pt modelId="{3C6094A0-AFCD-4C6D-AF09-C65EFC8A447F}">
      <dgm:prSet phldrT="[Текст]"/>
      <dgm:spPr/>
      <dgm:t>
        <a:bodyPr/>
        <a:lstStyle/>
        <a:p>
          <a:r>
            <a:rPr lang="ru-RU" dirty="0"/>
            <a:t>Семантическая структура</a:t>
          </a:r>
        </a:p>
      </dgm:t>
    </dgm:pt>
    <dgm:pt modelId="{E2FF216D-E343-4A6A-8F83-4359F2EA5998}" type="parTrans" cxnId="{3546FBD7-9DEA-42F0-AC64-AF8FCB0BCA7C}">
      <dgm:prSet/>
      <dgm:spPr/>
      <dgm:t>
        <a:bodyPr/>
        <a:lstStyle/>
        <a:p>
          <a:endParaRPr lang="ru-RU"/>
        </a:p>
      </dgm:t>
    </dgm:pt>
    <dgm:pt modelId="{48E2AE21-091E-4CAD-AADB-74B2F8068E05}" type="sibTrans" cxnId="{3546FBD7-9DEA-42F0-AC64-AF8FCB0BCA7C}">
      <dgm:prSet/>
      <dgm:spPr/>
      <dgm:t>
        <a:bodyPr/>
        <a:lstStyle/>
        <a:p>
          <a:endParaRPr lang="ru-RU"/>
        </a:p>
      </dgm:t>
    </dgm:pt>
    <dgm:pt modelId="{7DC429EA-56F8-4965-91F4-35FC58EB0B23}">
      <dgm:prSet phldrT="[Текст]"/>
      <dgm:spPr/>
      <dgm:t>
        <a:bodyPr/>
        <a:lstStyle/>
        <a:p>
          <a:r>
            <a:rPr lang="ru-RU" dirty="0"/>
            <a:t>СЛОВО</a:t>
          </a:r>
        </a:p>
      </dgm:t>
    </dgm:pt>
    <dgm:pt modelId="{8F8CB7F6-7045-4BA3-ADC3-29DA87B9A6E5}" type="parTrans" cxnId="{79BB454B-725C-4D97-A182-79277817F1AC}">
      <dgm:prSet/>
      <dgm:spPr/>
      <dgm:t>
        <a:bodyPr/>
        <a:lstStyle/>
        <a:p>
          <a:endParaRPr lang="ru-RU"/>
        </a:p>
      </dgm:t>
    </dgm:pt>
    <dgm:pt modelId="{2A226494-DA70-4348-9E31-CEA0780A8E6D}" type="sibTrans" cxnId="{79BB454B-725C-4D97-A182-79277817F1AC}">
      <dgm:prSet/>
      <dgm:spPr/>
      <dgm:t>
        <a:bodyPr/>
        <a:lstStyle/>
        <a:p>
          <a:endParaRPr lang="ru-RU"/>
        </a:p>
      </dgm:t>
    </dgm:pt>
    <dgm:pt modelId="{267C508C-29A2-4927-BF22-F189CA90B139}" type="pres">
      <dgm:prSet presAssocID="{962BA543-7F84-4E84-B0A1-DAFDCBCC6DCF}" presName="linearFlow" presStyleCnt="0">
        <dgm:presLayoutVars>
          <dgm:dir/>
          <dgm:resizeHandles val="exact"/>
        </dgm:presLayoutVars>
      </dgm:prSet>
      <dgm:spPr/>
    </dgm:pt>
    <dgm:pt modelId="{B7041C24-7D62-402A-909D-DE624DF04674}" type="pres">
      <dgm:prSet presAssocID="{9C727105-EF6C-45A5-9186-5F593B6C91E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98AD1F-1C21-43DA-9885-36CF89298804}" type="pres">
      <dgm:prSet presAssocID="{1A6BD453-1346-4561-80DD-2C4D68E74F69}" presName="spacerL" presStyleCnt="0"/>
      <dgm:spPr/>
    </dgm:pt>
    <dgm:pt modelId="{40A343FF-435C-4C94-A1F0-E2AB3537792E}" type="pres">
      <dgm:prSet presAssocID="{1A6BD453-1346-4561-80DD-2C4D68E74F6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4F4900E-43D9-44C9-BD7B-701BFFB26839}" type="pres">
      <dgm:prSet presAssocID="{1A6BD453-1346-4561-80DD-2C4D68E74F69}" presName="spacerR" presStyleCnt="0"/>
      <dgm:spPr/>
    </dgm:pt>
    <dgm:pt modelId="{EC3AC2CD-F4A4-43BD-8DCB-ED7DCB6A7958}" type="pres">
      <dgm:prSet presAssocID="{3C6094A0-AFCD-4C6D-AF09-C65EFC8A447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3F8AA2-4996-4425-9186-4D6CB18E9FF3}" type="pres">
      <dgm:prSet presAssocID="{48E2AE21-091E-4CAD-AADB-74B2F8068E05}" presName="spacerL" presStyleCnt="0"/>
      <dgm:spPr/>
    </dgm:pt>
    <dgm:pt modelId="{DC3707B0-07C4-4511-9D31-8C5C71B24C7A}" type="pres">
      <dgm:prSet presAssocID="{48E2AE21-091E-4CAD-AADB-74B2F8068E0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BAFCDB08-147A-4DA0-A17E-D06D29654AD1}" type="pres">
      <dgm:prSet presAssocID="{48E2AE21-091E-4CAD-AADB-74B2F8068E05}" presName="spacerR" presStyleCnt="0"/>
      <dgm:spPr/>
    </dgm:pt>
    <dgm:pt modelId="{DA494AD4-0295-43D7-BE18-8381942D7DFE}" type="pres">
      <dgm:prSet presAssocID="{7DC429EA-56F8-4965-91F4-35FC58EB0B2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D5ADC0-40F4-4AF1-A613-82DE8401890A}" type="presOf" srcId="{9C727105-EF6C-45A5-9186-5F593B6C91E8}" destId="{B7041C24-7D62-402A-909D-DE624DF04674}" srcOrd="0" destOrd="0" presId="urn:microsoft.com/office/officeart/2005/8/layout/equation1"/>
    <dgm:cxn modelId="{77AD680B-3A78-4543-B077-EB1624E4D666}" type="presOf" srcId="{7DC429EA-56F8-4965-91F4-35FC58EB0B23}" destId="{DA494AD4-0295-43D7-BE18-8381942D7DFE}" srcOrd="0" destOrd="0" presId="urn:microsoft.com/office/officeart/2005/8/layout/equation1"/>
    <dgm:cxn modelId="{4CBB2630-6930-4549-B460-8F3B05EAEE9A}" type="presOf" srcId="{3C6094A0-AFCD-4C6D-AF09-C65EFC8A447F}" destId="{EC3AC2CD-F4A4-43BD-8DCB-ED7DCB6A7958}" srcOrd="0" destOrd="0" presId="urn:microsoft.com/office/officeart/2005/8/layout/equation1"/>
    <dgm:cxn modelId="{CFAD805E-7C42-4AE0-A549-26D591878564}" type="presOf" srcId="{962BA543-7F84-4E84-B0A1-DAFDCBCC6DCF}" destId="{267C508C-29A2-4927-BF22-F189CA90B139}" srcOrd="0" destOrd="0" presId="urn:microsoft.com/office/officeart/2005/8/layout/equation1"/>
    <dgm:cxn modelId="{79BB454B-725C-4D97-A182-79277817F1AC}" srcId="{962BA543-7F84-4E84-B0A1-DAFDCBCC6DCF}" destId="{7DC429EA-56F8-4965-91F4-35FC58EB0B23}" srcOrd="2" destOrd="0" parTransId="{8F8CB7F6-7045-4BA3-ADC3-29DA87B9A6E5}" sibTransId="{2A226494-DA70-4348-9E31-CEA0780A8E6D}"/>
    <dgm:cxn modelId="{86B41577-CDD5-4FC8-A2C7-C8144FD3713C}" type="presOf" srcId="{1A6BD453-1346-4561-80DD-2C4D68E74F69}" destId="{40A343FF-435C-4C94-A1F0-E2AB3537792E}" srcOrd="0" destOrd="0" presId="urn:microsoft.com/office/officeart/2005/8/layout/equation1"/>
    <dgm:cxn modelId="{3546FBD7-9DEA-42F0-AC64-AF8FCB0BCA7C}" srcId="{962BA543-7F84-4E84-B0A1-DAFDCBCC6DCF}" destId="{3C6094A0-AFCD-4C6D-AF09-C65EFC8A447F}" srcOrd="1" destOrd="0" parTransId="{E2FF216D-E343-4A6A-8F83-4359F2EA5998}" sibTransId="{48E2AE21-091E-4CAD-AADB-74B2F8068E05}"/>
    <dgm:cxn modelId="{03B84984-BA8C-458D-8631-41E6F4E0ABC7}" type="presOf" srcId="{48E2AE21-091E-4CAD-AADB-74B2F8068E05}" destId="{DC3707B0-07C4-4511-9D31-8C5C71B24C7A}" srcOrd="0" destOrd="0" presId="urn:microsoft.com/office/officeart/2005/8/layout/equation1"/>
    <dgm:cxn modelId="{34B0B0B9-4092-4FC8-A747-2EF6C084FCB0}" srcId="{962BA543-7F84-4E84-B0A1-DAFDCBCC6DCF}" destId="{9C727105-EF6C-45A5-9186-5F593B6C91E8}" srcOrd="0" destOrd="0" parTransId="{1B9079EC-6B3C-4755-8E78-6DB152EB2B82}" sibTransId="{1A6BD453-1346-4561-80DD-2C4D68E74F69}"/>
    <dgm:cxn modelId="{C621CE10-001E-4069-9FBD-02D6F3865C8F}" type="presParOf" srcId="{267C508C-29A2-4927-BF22-F189CA90B139}" destId="{B7041C24-7D62-402A-909D-DE624DF04674}" srcOrd="0" destOrd="0" presId="urn:microsoft.com/office/officeart/2005/8/layout/equation1"/>
    <dgm:cxn modelId="{89D309C3-F4DC-4F6E-A2B4-556BE3744136}" type="presParOf" srcId="{267C508C-29A2-4927-BF22-F189CA90B139}" destId="{EF98AD1F-1C21-43DA-9885-36CF89298804}" srcOrd="1" destOrd="0" presId="urn:microsoft.com/office/officeart/2005/8/layout/equation1"/>
    <dgm:cxn modelId="{6B7ADB0F-C236-4DAC-9B63-5C548BE12B6E}" type="presParOf" srcId="{267C508C-29A2-4927-BF22-F189CA90B139}" destId="{40A343FF-435C-4C94-A1F0-E2AB3537792E}" srcOrd="2" destOrd="0" presId="urn:microsoft.com/office/officeart/2005/8/layout/equation1"/>
    <dgm:cxn modelId="{50A1246C-B735-4502-BAA4-A98FF9AB0CB7}" type="presParOf" srcId="{267C508C-29A2-4927-BF22-F189CA90B139}" destId="{44F4900E-43D9-44C9-BD7B-701BFFB26839}" srcOrd="3" destOrd="0" presId="urn:microsoft.com/office/officeart/2005/8/layout/equation1"/>
    <dgm:cxn modelId="{50F2F26F-9933-4DFA-8521-AAB4A3B1C53D}" type="presParOf" srcId="{267C508C-29A2-4927-BF22-F189CA90B139}" destId="{EC3AC2CD-F4A4-43BD-8DCB-ED7DCB6A7958}" srcOrd="4" destOrd="0" presId="urn:microsoft.com/office/officeart/2005/8/layout/equation1"/>
    <dgm:cxn modelId="{699DEF77-D3B4-4CFA-AE69-6B7C31673FD7}" type="presParOf" srcId="{267C508C-29A2-4927-BF22-F189CA90B139}" destId="{7B3F8AA2-4996-4425-9186-4D6CB18E9FF3}" srcOrd="5" destOrd="0" presId="urn:microsoft.com/office/officeart/2005/8/layout/equation1"/>
    <dgm:cxn modelId="{FD92241B-986E-4601-A07F-CC43D0F1946B}" type="presParOf" srcId="{267C508C-29A2-4927-BF22-F189CA90B139}" destId="{DC3707B0-07C4-4511-9D31-8C5C71B24C7A}" srcOrd="6" destOrd="0" presId="urn:microsoft.com/office/officeart/2005/8/layout/equation1"/>
    <dgm:cxn modelId="{9F398F9F-158C-4BCA-AECA-065DC7BCA28D}" type="presParOf" srcId="{267C508C-29A2-4927-BF22-F189CA90B139}" destId="{BAFCDB08-147A-4DA0-A17E-D06D29654AD1}" srcOrd="7" destOrd="0" presId="urn:microsoft.com/office/officeart/2005/8/layout/equation1"/>
    <dgm:cxn modelId="{993F4351-A278-41F7-ACEC-9E1786F47556}" type="presParOf" srcId="{267C508C-29A2-4927-BF22-F189CA90B139}" destId="{DA494AD4-0295-43D7-BE18-8381942D7DF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16207F-3F71-403B-8798-630B99CE8A38}">
      <dsp:nvSpPr>
        <dsp:cNvPr id="0" name=""/>
        <dsp:cNvSpPr/>
      </dsp:nvSpPr>
      <dsp:spPr>
        <a:xfrm>
          <a:off x="0" y="649343"/>
          <a:ext cx="8208912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A56E42-A0ED-4E49-B4A9-7D53A9456D77}">
      <dsp:nvSpPr>
        <dsp:cNvPr id="0" name=""/>
        <dsp:cNvSpPr/>
      </dsp:nvSpPr>
      <dsp:spPr>
        <a:xfrm>
          <a:off x="410445" y="383663"/>
          <a:ext cx="574623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/>
            <a:t>1.Принцип опоры на онтогенез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10445" y="383663"/>
        <a:ext cx="5746238" cy="531360"/>
      </dsp:txXfrm>
    </dsp:sp>
    <dsp:sp modelId="{7FEEA2F3-A980-45F9-911A-99948AE48805}">
      <dsp:nvSpPr>
        <dsp:cNvPr id="0" name=""/>
        <dsp:cNvSpPr/>
      </dsp:nvSpPr>
      <dsp:spPr>
        <a:xfrm>
          <a:off x="0" y="1465823"/>
          <a:ext cx="8208912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FEAED-68E0-4FE2-9889-8A44C3692C7E}">
      <dsp:nvSpPr>
        <dsp:cNvPr id="0" name=""/>
        <dsp:cNvSpPr/>
      </dsp:nvSpPr>
      <dsp:spPr>
        <a:xfrm>
          <a:off x="410445" y="1200144"/>
          <a:ext cx="574623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/>
            <a:t>2.Принцип опоры на ведущую деятельность возраста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10445" y="1200144"/>
        <a:ext cx="5746238" cy="531360"/>
      </dsp:txXfrm>
    </dsp:sp>
    <dsp:sp modelId="{791C7F3F-68C6-408A-A740-B08248E16B76}">
      <dsp:nvSpPr>
        <dsp:cNvPr id="0" name=""/>
        <dsp:cNvSpPr/>
      </dsp:nvSpPr>
      <dsp:spPr>
        <a:xfrm>
          <a:off x="0" y="2282304"/>
          <a:ext cx="8208912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86AF94-BF9D-4AD0-B5C4-791799AEA549}">
      <dsp:nvSpPr>
        <dsp:cNvPr id="0" name=""/>
        <dsp:cNvSpPr/>
      </dsp:nvSpPr>
      <dsp:spPr>
        <a:xfrm>
          <a:off x="410445" y="2016624"/>
          <a:ext cx="574623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/>
            <a:t>3.Принцип системности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10445" y="2016624"/>
        <a:ext cx="5746238" cy="531360"/>
      </dsp:txXfrm>
    </dsp:sp>
    <dsp:sp modelId="{8A2DF389-C95F-4170-9560-461586CDFEA7}">
      <dsp:nvSpPr>
        <dsp:cNvPr id="0" name=""/>
        <dsp:cNvSpPr/>
      </dsp:nvSpPr>
      <dsp:spPr>
        <a:xfrm>
          <a:off x="0" y="3098784"/>
          <a:ext cx="8208912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9BA39-B294-4140-BEF7-FD292B225FF2}">
      <dsp:nvSpPr>
        <dsp:cNvPr id="0" name=""/>
        <dsp:cNvSpPr/>
      </dsp:nvSpPr>
      <dsp:spPr>
        <a:xfrm>
          <a:off x="410445" y="2833104"/>
          <a:ext cx="574623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/>
            <a:t>4.Принцип комплексного подхода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10445" y="2833104"/>
        <a:ext cx="5746238" cy="531360"/>
      </dsp:txXfrm>
    </dsp:sp>
    <dsp:sp modelId="{9FAD15A8-C33C-42EB-9221-80C1835BB2FD}">
      <dsp:nvSpPr>
        <dsp:cNvPr id="0" name=""/>
        <dsp:cNvSpPr/>
      </dsp:nvSpPr>
      <dsp:spPr>
        <a:xfrm>
          <a:off x="0" y="3915264"/>
          <a:ext cx="8208912" cy="453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E29A53-1DC5-4EEF-B14D-DFA168A89BCD}">
      <dsp:nvSpPr>
        <dsp:cNvPr id="0" name=""/>
        <dsp:cNvSpPr/>
      </dsp:nvSpPr>
      <dsp:spPr>
        <a:xfrm>
          <a:off x="410445" y="3649584"/>
          <a:ext cx="574623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194" tIns="0" rIns="21719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/>
            <a:t>5.Принцип научности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10445" y="3649584"/>
        <a:ext cx="5746238" cy="5313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763520-5CDB-4FB9-AFB5-001A1ADCB281}">
      <dsp:nvSpPr>
        <dsp:cNvPr id="0" name=""/>
        <dsp:cNvSpPr/>
      </dsp:nvSpPr>
      <dsp:spPr>
        <a:xfrm>
          <a:off x="0" y="0"/>
          <a:ext cx="5126969" cy="10297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Развитие психологической базы речи</a:t>
          </a:r>
        </a:p>
        <a:p>
          <a:pPr lvl="0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0" y="0"/>
        <a:ext cx="3989135" cy="1029714"/>
      </dsp:txXfrm>
    </dsp:sp>
    <dsp:sp modelId="{E4E69156-6A1A-46E3-96B2-1A80549AD446}">
      <dsp:nvSpPr>
        <dsp:cNvPr id="0" name=""/>
        <dsp:cNvSpPr/>
      </dsp:nvSpPr>
      <dsp:spPr>
        <a:xfrm>
          <a:off x="429383" y="1216935"/>
          <a:ext cx="5126969" cy="10297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Развитие восприятия и понимания речи</a:t>
          </a:r>
        </a:p>
      </dsp:txBody>
      <dsp:txXfrm>
        <a:off x="429383" y="1216935"/>
        <a:ext cx="4028271" cy="1029714"/>
      </dsp:txXfrm>
    </dsp:sp>
    <dsp:sp modelId="{F6D51A29-1D56-4DB3-926B-EEA3B5D11EDB}">
      <dsp:nvSpPr>
        <dsp:cNvPr id="0" name=""/>
        <dsp:cNvSpPr/>
      </dsp:nvSpPr>
      <dsp:spPr>
        <a:xfrm>
          <a:off x="852358" y="2433870"/>
          <a:ext cx="5126969" cy="10297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Развитие собственно экспрессивной речи</a:t>
          </a:r>
        </a:p>
        <a:p>
          <a:pPr lvl="0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852358" y="2433870"/>
        <a:ext cx="4034680" cy="1029714"/>
      </dsp:txXfrm>
    </dsp:sp>
    <dsp:sp modelId="{1194C295-1F51-4210-BD75-3708D8A9AC25}">
      <dsp:nvSpPr>
        <dsp:cNvPr id="0" name=""/>
        <dsp:cNvSpPr/>
      </dsp:nvSpPr>
      <dsp:spPr>
        <a:xfrm>
          <a:off x="1281742" y="3650805"/>
          <a:ext cx="5126969" cy="102971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Подготовка детей к обучению грамоте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1281742" y="3650805"/>
        <a:ext cx="4028271" cy="1029714"/>
      </dsp:txXfrm>
    </dsp:sp>
    <dsp:sp modelId="{5CD4F17B-52B4-4BD8-94CA-63C3C8812CC0}">
      <dsp:nvSpPr>
        <dsp:cNvPr id="0" name=""/>
        <dsp:cNvSpPr/>
      </dsp:nvSpPr>
      <dsp:spPr>
        <a:xfrm>
          <a:off x="4457655" y="788667"/>
          <a:ext cx="669314" cy="669314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4457655" y="788667"/>
        <a:ext cx="669314" cy="669314"/>
      </dsp:txXfrm>
    </dsp:sp>
    <dsp:sp modelId="{9F95A6EF-9030-48DD-B85F-FE55D2D5B3C6}">
      <dsp:nvSpPr>
        <dsp:cNvPr id="0" name=""/>
        <dsp:cNvSpPr/>
      </dsp:nvSpPr>
      <dsp:spPr>
        <a:xfrm>
          <a:off x="4887038" y="2005602"/>
          <a:ext cx="669314" cy="669314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4887038" y="2005602"/>
        <a:ext cx="669314" cy="669314"/>
      </dsp:txXfrm>
    </dsp:sp>
    <dsp:sp modelId="{05218FF3-AEE9-415C-974A-A26EA5E63CC1}">
      <dsp:nvSpPr>
        <dsp:cNvPr id="0" name=""/>
        <dsp:cNvSpPr/>
      </dsp:nvSpPr>
      <dsp:spPr>
        <a:xfrm>
          <a:off x="5310013" y="3222538"/>
          <a:ext cx="669314" cy="669314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5310013" y="3222538"/>
        <a:ext cx="669314" cy="66931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5849CA-0601-4F76-AC75-D14532BA3FF4}">
      <dsp:nvSpPr>
        <dsp:cNvPr id="0" name=""/>
        <dsp:cNvSpPr/>
      </dsp:nvSpPr>
      <dsp:spPr>
        <a:xfrm>
          <a:off x="1150883" y="323446"/>
          <a:ext cx="5112553" cy="4334248"/>
        </a:xfrm>
        <a:prstGeom prst="blockArc">
          <a:avLst>
            <a:gd name="adj1" fmla="val 11722921"/>
            <a:gd name="adj2" fmla="val 17120546"/>
            <a:gd name="adj3" fmla="val 463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F8E80C-041B-44CD-9F0E-B591C78E26A8}">
      <dsp:nvSpPr>
        <dsp:cNvPr id="0" name=""/>
        <dsp:cNvSpPr/>
      </dsp:nvSpPr>
      <dsp:spPr>
        <a:xfrm>
          <a:off x="1096562" y="562466"/>
          <a:ext cx="5112553" cy="4190232"/>
        </a:xfrm>
        <a:prstGeom prst="blockArc">
          <a:avLst>
            <a:gd name="adj1" fmla="val 7932388"/>
            <a:gd name="adj2" fmla="val 12039165"/>
            <a:gd name="adj3" fmla="val 463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7F3E71-2D0C-473F-9876-C8B06A971A66}">
      <dsp:nvSpPr>
        <dsp:cNvPr id="0" name=""/>
        <dsp:cNvSpPr/>
      </dsp:nvSpPr>
      <dsp:spPr>
        <a:xfrm>
          <a:off x="2059616" y="3081323"/>
          <a:ext cx="4217917" cy="2015561"/>
        </a:xfrm>
        <a:prstGeom prst="blockArc">
          <a:avLst>
            <a:gd name="adj1" fmla="val 1542312"/>
            <a:gd name="adj2" fmla="val 9320281"/>
            <a:gd name="adj3" fmla="val 463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4D1A88-2F8A-4DFC-8A9D-8830A4188189}">
      <dsp:nvSpPr>
        <dsp:cNvPr id="0" name=""/>
        <dsp:cNvSpPr/>
      </dsp:nvSpPr>
      <dsp:spPr>
        <a:xfrm>
          <a:off x="2418269" y="734851"/>
          <a:ext cx="4968537" cy="3910294"/>
        </a:xfrm>
        <a:prstGeom prst="blockArc">
          <a:avLst>
            <a:gd name="adj1" fmla="val 20649594"/>
            <a:gd name="adj2" fmla="val 3409201"/>
            <a:gd name="adj3" fmla="val 463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CE1A8-18A4-45F1-98E1-3FAC941D207D}">
      <dsp:nvSpPr>
        <dsp:cNvPr id="0" name=""/>
        <dsp:cNvSpPr/>
      </dsp:nvSpPr>
      <dsp:spPr>
        <a:xfrm>
          <a:off x="2072334" y="379519"/>
          <a:ext cx="5400586" cy="4190232"/>
        </a:xfrm>
        <a:prstGeom prst="blockArc">
          <a:avLst>
            <a:gd name="adj1" fmla="val 15176631"/>
            <a:gd name="adj2" fmla="val 20706792"/>
            <a:gd name="adj3" fmla="val 4639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289726-25D3-4B09-A282-A1738AEF5255}">
      <dsp:nvSpPr>
        <dsp:cNvPr id="0" name=""/>
        <dsp:cNvSpPr/>
      </dsp:nvSpPr>
      <dsp:spPr>
        <a:xfrm>
          <a:off x="2952329" y="1656188"/>
          <a:ext cx="2520276" cy="18048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преодоления </a:t>
          </a:r>
          <a:r>
            <a:rPr lang="ru-RU" sz="2000" kern="1200" dirty="0" err="1"/>
            <a:t>импрессивного</a:t>
          </a:r>
          <a:r>
            <a:rPr lang="ru-RU" sz="2000" kern="1200" dirty="0"/>
            <a:t> </a:t>
          </a:r>
          <a:r>
            <a:rPr lang="ru-RU" sz="2000" kern="1200" dirty="0" err="1"/>
            <a:t>аграмматизма</a:t>
          </a:r>
          <a:endParaRPr lang="ru-RU" sz="2000" kern="1200" dirty="0"/>
        </a:p>
      </dsp:txBody>
      <dsp:txXfrm>
        <a:off x="2952329" y="1656188"/>
        <a:ext cx="2520276" cy="1804889"/>
      </dsp:txXfrm>
    </dsp:sp>
    <dsp:sp modelId="{5A3A9E94-234C-4145-A486-4742A96E196B}">
      <dsp:nvSpPr>
        <dsp:cNvPr id="0" name=""/>
        <dsp:cNvSpPr/>
      </dsp:nvSpPr>
      <dsp:spPr>
        <a:xfrm>
          <a:off x="3210781" y="-183021"/>
          <a:ext cx="2003372" cy="1663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понимание сложных логико-грамматические конструкции </a:t>
          </a:r>
        </a:p>
      </dsp:txBody>
      <dsp:txXfrm>
        <a:off x="3210781" y="-183021"/>
        <a:ext cx="2003372" cy="1663722"/>
      </dsp:txXfrm>
    </dsp:sp>
    <dsp:sp modelId="{5F128C77-E380-49E0-A661-1DDD09D9BAC7}">
      <dsp:nvSpPr>
        <dsp:cNvPr id="0" name=""/>
        <dsp:cNvSpPr/>
      </dsp:nvSpPr>
      <dsp:spPr>
        <a:xfrm>
          <a:off x="5616632" y="1152129"/>
          <a:ext cx="2003372" cy="1663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понимание правильно воспроизводить </a:t>
          </a:r>
          <a:r>
            <a:rPr lang="ru-RU" sz="1800" kern="1200" dirty="0"/>
            <a:t>простые</a:t>
          </a:r>
          <a:r>
            <a:rPr lang="ru-RU" sz="1600" kern="1200" dirty="0"/>
            <a:t> инструкции</a:t>
          </a:r>
        </a:p>
      </dsp:txBody>
      <dsp:txXfrm>
        <a:off x="5616632" y="1152129"/>
        <a:ext cx="2003372" cy="1663722"/>
      </dsp:txXfrm>
    </dsp:sp>
    <dsp:sp modelId="{A585AE07-DB43-4470-8A74-6C131B770407}">
      <dsp:nvSpPr>
        <dsp:cNvPr id="0" name=""/>
        <dsp:cNvSpPr/>
      </dsp:nvSpPr>
      <dsp:spPr>
        <a:xfrm>
          <a:off x="4824533" y="3271827"/>
          <a:ext cx="2003372" cy="1663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понимание сложные инструкции</a:t>
          </a:r>
        </a:p>
      </dsp:txBody>
      <dsp:txXfrm>
        <a:off x="4824533" y="3271827"/>
        <a:ext cx="2003372" cy="1663722"/>
      </dsp:txXfrm>
    </dsp:sp>
    <dsp:sp modelId="{7FA2A45E-F7E1-4029-ADDE-85C8BBCE046C}">
      <dsp:nvSpPr>
        <dsp:cNvPr id="0" name=""/>
        <dsp:cNvSpPr/>
      </dsp:nvSpPr>
      <dsp:spPr>
        <a:xfrm>
          <a:off x="1283277" y="3240360"/>
          <a:ext cx="2173110" cy="1663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дифференцирование на слух слова разных грамматических форм </a:t>
          </a:r>
        </a:p>
      </dsp:txBody>
      <dsp:txXfrm>
        <a:off x="1283277" y="3240360"/>
        <a:ext cx="2173110" cy="1663722"/>
      </dsp:txXfrm>
    </dsp:sp>
    <dsp:sp modelId="{BEB4F873-D0A6-4859-97A9-592D98F2FF84}">
      <dsp:nvSpPr>
        <dsp:cNvPr id="0" name=""/>
        <dsp:cNvSpPr/>
      </dsp:nvSpPr>
      <dsp:spPr>
        <a:xfrm>
          <a:off x="864092" y="1152130"/>
          <a:ext cx="2003372" cy="16637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понимание значения предлогов</a:t>
          </a:r>
        </a:p>
      </dsp:txBody>
      <dsp:txXfrm>
        <a:off x="864092" y="1152130"/>
        <a:ext cx="2003372" cy="166372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041C24-7D62-402A-909D-DE624DF04674}">
      <dsp:nvSpPr>
        <dsp:cNvPr id="0" name=""/>
        <dsp:cNvSpPr/>
      </dsp:nvSpPr>
      <dsp:spPr>
        <a:xfrm>
          <a:off x="1210" y="1409489"/>
          <a:ext cx="1605061" cy="1605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Слоговая структура</a:t>
          </a:r>
        </a:p>
      </dsp:txBody>
      <dsp:txXfrm>
        <a:off x="1210" y="1409489"/>
        <a:ext cx="1605061" cy="1605061"/>
      </dsp:txXfrm>
    </dsp:sp>
    <dsp:sp modelId="{40A343FF-435C-4C94-A1F0-E2AB3537792E}">
      <dsp:nvSpPr>
        <dsp:cNvPr id="0" name=""/>
        <dsp:cNvSpPr/>
      </dsp:nvSpPr>
      <dsp:spPr>
        <a:xfrm>
          <a:off x="1736603" y="1746552"/>
          <a:ext cx="930935" cy="93093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736603" y="1746552"/>
        <a:ext cx="930935" cy="930935"/>
      </dsp:txXfrm>
    </dsp:sp>
    <dsp:sp modelId="{EC3AC2CD-F4A4-43BD-8DCB-ED7DCB6A7958}">
      <dsp:nvSpPr>
        <dsp:cNvPr id="0" name=""/>
        <dsp:cNvSpPr/>
      </dsp:nvSpPr>
      <dsp:spPr>
        <a:xfrm>
          <a:off x="2797869" y="1409489"/>
          <a:ext cx="1605061" cy="1605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Семантическая структура</a:t>
          </a:r>
        </a:p>
      </dsp:txBody>
      <dsp:txXfrm>
        <a:off x="2797869" y="1409489"/>
        <a:ext cx="1605061" cy="1605061"/>
      </dsp:txXfrm>
    </dsp:sp>
    <dsp:sp modelId="{DC3707B0-07C4-4511-9D31-8C5C71B24C7A}">
      <dsp:nvSpPr>
        <dsp:cNvPr id="0" name=""/>
        <dsp:cNvSpPr/>
      </dsp:nvSpPr>
      <dsp:spPr>
        <a:xfrm>
          <a:off x="4533261" y="1746552"/>
          <a:ext cx="930935" cy="930935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533261" y="1746552"/>
        <a:ext cx="930935" cy="930935"/>
      </dsp:txXfrm>
    </dsp:sp>
    <dsp:sp modelId="{DA494AD4-0295-43D7-BE18-8381942D7DFE}">
      <dsp:nvSpPr>
        <dsp:cNvPr id="0" name=""/>
        <dsp:cNvSpPr/>
      </dsp:nvSpPr>
      <dsp:spPr>
        <a:xfrm>
          <a:off x="5594527" y="1409489"/>
          <a:ext cx="1605061" cy="1605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СЛОВО</a:t>
          </a:r>
        </a:p>
      </dsp:txBody>
      <dsp:txXfrm>
        <a:off x="5594527" y="1409489"/>
        <a:ext cx="1605061" cy="1605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13" Type="http://schemas.openxmlformats.org/officeDocument/2006/relationships/image" Target="../media/image26.gif"/><Relationship Id="rId3" Type="http://schemas.openxmlformats.org/officeDocument/2006/relationships/image" Target="../media/image16.gif"/><Relationship Id="rId7" Type="http://schemas.openxmlformats.org/officeDocument/2006/relationships/image" Target="../media/image20.gif"/><Relationship Id="rId12" Type="http://schemas.openxmlformats.org/officeDocument/2006/relationships/image" Target="../media/image25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11" Type="http://schemas.openxmlformats.org/officeDocument/2006/relationships/image" Target="../media/image24.gif"/><Relationship Id="rId5" Type="http://schemas.openxmlformats.org/officeDocument/2006/relationships/image" Target="../media/image18.gif"/><Relationship Id="rId10" Type="http://schemas.openxmlformats.org/officeDocument/2006/relationships/image" Target="../media/image23.gif"/><Relationship Id="rId4" Type="http://schemas.openxmlformats.org/officeDocument/2006/relationships/image" Target="../media/image17.gif"/><Relationship Id="rId9" Type="http://schemas.openxmlformats.org/officeDocument/2006/relationships/image" Target="../media/image22.gif"/><Relationship Id="rId14" Type="http://schemas.openxmlformats.org/officeDocument/2006/relationships/image" Target="../media/image27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png"/><Relationship Id="rId5" Type="http://schemas.openxmlformats.org/officeDocument/2006/relationships/image" Target="../media/image31.gif"/><Relationship Id="rId4" Type="http://schemas.openxmlformats.org/officeDocument/2006/relationships/image" Target="../media/image36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789040"/>
            <a:ext cx="4608512" cy="16002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«Алалия»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Воробьева В.К.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594927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Ростов-на-Дону</a:t>
            </a:r>
          </a:p>
          <a:p>
            <a:pPr algn="ctr"/>
            <a:r>
              <a:rPr lang="ru-RU" b="1" dirty="0"/>
              <a:t>2022 г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772" y="-21463"/>
            <a:ext cx="8892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МИНИСТЕРСТВО НАУКИ И ВЫСШЕГО ОБРАЗОВАНИЯ</a:t>
            </a:r>
            <a:br>
              <a:rPr lang="ru-RU" sz="1600" b="1" dirty="0"/>
            </a:br>
            <a:r>
              <a:rPr lang="ru-RU" sz="1600" b="1" dirty="0"/>
              <a:t>РОССИЙСКОЙ ФЕДЕРАЦИИ</a:t>
            </a:r>
            <a:br>
              <a:rPr lang="ru-RU" sz="1600" b="1" dirty="0"/>
            </a:br>
            <a:r>
              <a:rPr lang="ru-RU" sz="1600" b="1" dirty="0"/>
              <a:t>ФЕДЕРАЛЬНОЕ ГОСУДАРСТВЕННОЕ БЮДЖЕТНОЕ ОБРАЗОВАТЕЛЬНОЕ УЧРЕЖДЕНИЕ ВЫСШЕГО ПРОФЕССИОНАЛЬНОГО ОБРАЗОВАНИЯ.</a:t>
            </a:r>
            <a:br>
              <a:rPr lang="ru-RU" sz="1600" b="1" dirty="0"/>
            </a:br>
            <a:r>
              <a:rPr lang="ru-RU" sz="1600" b="1" dirty="0"/>
              <a:t>«ДОНСКОЙ ГОСУДАРСТВЕННЫЙ ТЕХНИЧЕСКИЙ УНИВЕРСИТЕТ»</a:t>
            </a:r>
            <a:br>
              <a:rPr lang="ru-RU" sz="1600" b="1" dirty="0"/>
            </a:br>
            <a:r>
              <a:rPr lang="ru-RU" sz="1600" b="1" dirty="0"/>
              <a:t>(ДГТУ)</a:t>
            </a:r>
            <a:br>
              <a:rPr lang="ru-RU" sz="1600" b="1" dirty="0"/>
            </a:br>
            <a:endParaRPr lang="ru-RU" sz="1600" b="1" dirty="0"/>
          </a:p>
        </p:txBody>
      </p:sp>
    </p:spTree>
    <p:extLst>
      <p:ext uri="{BB962C8B-B14F-4D97-AF65-F5344CB8AC3E}">
        <p14:creationId xmlns="" xmlns:p14="http://schemas.microsoft.com/office/powerpoint/2010/main" val="66824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III.	Развитие собственно экспрессивной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496944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1-я задача: работа со словом.</a:t>
            </a:r>
          </a:p>
          <a:p>
            <a:pPr marL="0" indent="0">
              <a:buNone/>
            </a:pPr>
            <a:r>
              <a:rPr lang="ru-RU" dirty="0"/>
              <a:t>2-я задача: формирование навыков и умений связной речи.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624961116"/>
              </p:ext>
            </p:extLst>
          </p:nvPr>
        </p:nvGraphicFramePr>
        <p:xfrm>
          <a:off x="1043608" y="2060848"/>
          <a:ext cx="7200800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2999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Развитие семантической структуры слова (методы семантики слов)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1.Метод реконструкции ситуации </a:t>
            </a:r>
            <a:r>
              <a:rPr lang="ru-RU" dirty="0"/>
              <a:t>по типу аппликации предполагает обоснование/объединение тематической группировки словаря.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Метод группировки слов</a:t>
            </a:r>
            <a:r>
              <a:rPr lang="ru-RU" dirty="0"/>
              <a:t>. Работа по группировке слов начинается в рамках метода, который называется методом реконструкции ситуации и проводиться первоначально на пассивном словаре.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3. Ассоциативные вербальные игры.</a:t>
            </a:r>
          </a:p>
          <a:p>
            <a:pPr marL="0" indent="0">
              <a:buNone/>
            </a:pPr>
            <a:r>
              <a:rPr lang="ru-RU" dirty="0"/>
              <a:t>У этих игр двойная функция. С одной стороны – накопить словарь (языковые средства), а с другой стороны - научит детей актуализировать словарь, необходимый для данной ситуации.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93666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444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слоговой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u="sng" dirty="0"/>
              <a:t>1 направление </a:t>
            </a:r>
            <a:r>
              <a:rPr lang="ru-RU" dirty="0"/>
              <a:t>– развитие имитативной способности ребенка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u="sng" dirty="0"/>
              <a:t>2 направление </a:t>
            </a:r>
            <a:r>
              <a:rPr lang="ru-RU" dirty="0"/>
              <a:t>– отработка слоговой структуры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82285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Этапы формирования слоговой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Подготовительный этап работы.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1-я задача: научить воспринимать и воспроизводить неречевые ритмические структуры (отстукивания, </a:t>
            </a:r>
            <a:r>
              <a:rPr lang="ru-RU" dirty="0" err="1"/>
              <a:t>отхлопывания</a:t>
            </a:r>
            <a:r>
              <a:rPr lang="ru-RU" dirty="0"/>
              <a:t>).</a:t>
            </a:r>
          </a:p>
          <a:p>
            <a:r>
              <a:rPr lang="ru-RU" dirty="0"/>
              <a:t>2-я задача: научить детей различать на слух длинные и короткие слова</a:t>
            </a:r>
          </a:p>
          <a:p>
            <a:r>
              <a:rPr lang="ru-RU" dirty="0"/>
              <a:t>3-я задача: научить ребенка на слух дифференцировать слоговые ряды по длине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1265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Этапы формирования слоговой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/>
              <a:t>Основной этап работы</a:t>
            </a:r>
          </a:p>
          <a:p>
            <a:r>
              <a:rPr lang="ru-RU" dirty="0"/>
              <a:t>1-я задача: преодоление кинетической апраксии</a:t>
            </a:r>
          </a:p>
          <a:p>
            <a:r>
              <a:rPr lang="ru-RU" dirty="0"/>
              <a:t>2-я задача: научить детей произносить слова со стечением согласных</a:t>
            </a:r>
          </a:p>
          <a:p>
            <a:r>
              <a:rPr lang="ru-RU" dirty="0"/>
              <a:t>3-я задача: работа, направленная на предупреждение перестановки слогов в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1500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операций слогового анализа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Традиционно выделяется четыре операции:</a:t>
            </a:r>
          </a:p>
          <a:p>
            <a:pPr marL="0" indent="0">
              <a:buNone/>
            </a:pPr>
            <a:r>
              <a:rPr lang="ru-RU" u="sng" dirty="0"/>
              <a:t>1-я операция: </a:t>
            </a:r>
            <a:r>
              <a:rPr lang="ru-RU" dirty="0"/>
              <a:t>вычленение первого </a:t>
            </a:r>
            <a:r>
              <a:rPr lang="ru-RU" dirty="0" smtClean="0"/>
              <a:t>слога </a:t>
            </a:r>
            <a:r>
              <a:rPr lang="ru-RU" dirty="0"/>
              <a:t>в составе слова; эта операция формирует у ребенка пространственную ориентировку в слове;</a:t>
            </a:r>
          </a:p>
          <a:p>
            <a:pPr marL="0" indent="0">
              <a:buNone/>
            </a:pPr>
            <a:r>
              <a:rPr lang="ru-RU" u="sng" dirty="0"/>
              <a:t>2-я операция: </a:t>
            </a:r>
            <a:r>
              <a:rPr lang="ru-RU" dirty="0"/>
              <a:t>осознание линейной последовательности в слове;</a:t>
            </a:r>
          </a:p>
          <a:p>
            <a:pPr marL="0" indent="0">
              <a:buNone/>
            </a:pPr>
            <a:r>
              <a:rPr lang="ru-RU" u="sng" dirty="0"/>
              <a:t>3-я операция: </a:t>
            </a:r>
            <a:r>
              <a:rPr lang="ru-RU" dirty="0"/>
              <a:t>осознание позиционного положения слога в слове по отношению в началу, к середине или к концу слова;</a:t>
            </a:r>
          </a:p>
          <a:p>
            <a:pPr marL="0" indent="0">
              <a:buNone/>
            </a:pPr>
            <a:r>
              <a:rPr lang="ru-RU" u="sng" dirty="0"/>
              <a:t>4-я операция: </a:t>
            </a:r>
            <a:r>
              <a:rPr lang="ru-RU" dirty="0"/>
              <a:t>определение количества слогов в слове.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9572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звуковой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Работа в этом плане делится на 3 этапа: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1-й этап: </a:t>
            </a:r>
            <a:r>
              <a:rPr lang="ru-RU" dirty="0"/>
              <a:t>подготовительный / пропедевтический;</a:t>
            </a:r>
          </a:p>
          <a:p>
            <a:pPr marL="0" indent="0">
              <a:buNone/>
            </a:pPr>
            <a:r>
              <a:rPr lang="ru-RU" u="sng" dirty="0"/>
              <a:t>2-й этап: </a:t>
            </a:r>
            <a:r>
              <a:rPr lang="ru-RU" dirty="0"/>
              <a:t>формирование первоначального навыка правильного звукопроизношения;</a:t>
            </a:r>
          </a:p>
          <a:p>
            <a:pPr marL="0" indent="0">
              <a:buNone/>
            </a:pPr>
            <a:r>
              <a:rPr lang="ru-RU" u="sng" dirty="0"/>
              <a:t>3-й этап</a:t>
            </a:r>
            <a:r>
              <a:rPr lang="ru-RU" dirty="0"/>
              <a:t>: формирование умения правильно произносить звук в различных учебно-коммуникативных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9217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96944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морфемной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Задачи :</a:t>
            </a:r>
          </a:p>
          <a:p>
            <a:pPr marL="0" indent="0">
              <a:buNone/>
            </a:pPr>
            <a:r>
              <a:rPr lang="ru-RU" u="sng" dirty="0"/>
              <a:t>1-я задача: </a:t>
            </a:r>
            <a:r>
              <a:rPr lang="ru-RU" dirty="0"/>
              <a:t>сформировать у детей навык образования производных слов(образование существительных);</a:t>
            </a:r>
          </a:p>
          <a:p>
            <a:pPr marL="0" indent="0">
              <a:buNone/>
            </a:pPr>
            <a:r>
              <a:rPr lang="ru-RU" u="sng" dirty="0"/>
              <a:t>2-я задача: </a:t>
            </a:r>
            <a:r>
              <a:rPr lang="ru-RU" dirty="0"/>
              <a:t>формирование понятия о родственных словах;</a:t>
            </a:r>
          </a:p>
          <a:p>
            <a:pPr marL="0" indent="0">
              <a:buNone/>
            </a:pPr>
            <a:r>
              <a:rPr lang="ru-RU" u="sng" dirty="0"/>
              <a:t>3-я задача: </a:t>
            </a:r>
            <a:r>
              <a:rPr lang="ru-RU" dirty="0"/>
              <a:t>дифференциация слова и предмета.</a:t>
            </a:r>
          </a:p>
          <a:p>
            <a:pPr marL="0" indent="0">
              <a:buNone/>
            </a:pPr>
            <a:r>
              <a:rPr lang="ru-RU" u="sng" dirty="0"/>
              <a:t>4-я задача: </a:t>
            </a:r>
            <a:r>
              <a:rPr lang="ru-RU" dirty="0"/>
              <a:t>первоначальный навык морфемного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7813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у детей навыка образования новых (производных) слов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496944" cy="4572000"/>
          </a:xfrm>
        </p:spPr>
        <p:txBody>
          <a:bodyPr numCol="2" spcCol="360000"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1-й этап: </a:t>
            </a:r>
          </a:p>
          <a:p>
            <a:pPr marL="0" indent="0" algn="just">
              <a:buNone/>
            </a:pPr>
            <a:r>
              <a:rPr lang="ru-RU" sz="2900" dirty="0"/>
              <a:t>В качестве исходных слов используем существительные </a:t>
            </a:r>
            <a:r>
              <a:rPr lang="ru-RU" sz="2900" dirty="0" err="1"/>
              <a:t>м.р</a:t>
            </a:r>
            <a:r>
              <a:rPr lang="ru-RU" sz="2900" dirty="0"/>
              <a:t>. Образуем новые слова при помощи суффиксов.</a:t>
            </a:r>
          </a:p>
          <a:p>
            <a:pPr marL="0" indent="0" algn="just">
              <a:buNone/>
            </a:pPr>
            <a:r>
              <a:rPr lang="ru-RU" sz="2900" dirty="0"/>
              <a:t>Например: суффиксы –</a:t>
            </a:r>
            <a:r>
              <a:rPr lang="ru-RU" sz="2900" dirty="0" err="1"/>
              <a:t>ик</a:t>
            </a:r>
            <a:r>
              <a:rPr lang="ru-RU" sz="2900" dirty="0"/>
              <a:t>- и –</a:t>
            </a:r>
            <a:r>
              <a:rPr lang="ru-RU" sz="2900" dirty="0" err="1"/>
              <a:t>ок</a:t>
            </a:r>
            <a:r>
              <a:rPr lang="ru-RU" sz="2900" dirty="0"/>
              <a:t>- =нос – носик</a:t>
            </a:r>
          </a:p>
          <a:p>
            <a:pPr marL="0" indent="0" algn="just">
              <a:buNone/>
            </a:pPr>
            <a:r>
              <a:rPr lang="ru-RU" sz="2900" dirty="0"/>
              <a:t>Последовательность работы с суффиксами существительных:</a:t>
            </a:r>
          </a:p>
          <a:p>
            <a:pPr marL="0" indent="0" algn="just">
              <a:buNone/>
            </a:pPr>
            <a:r>
              <a:rPr lang="ru-RU" sz="2900" dirty="0"/>
              <a:t> </a:t>
            </a:r>
            <a:r>
              <a:rPr lang="ru-RU" sz="2900" dirty="0" err="1"/>
              <a:t>ик</a:t>
            </a:r>
            <a:r>
              <a:rPr lang="ru-RU" sz="2900" dirty="0"/>
              <a:t>-  -</a:t>
            </a:r>
            <a:r>
              <a:rPr lang="ru-RU" sz="2900" dirty="0" err="1"/>
              <a:t>ок</a:t>
            </a:r>
            <a:r>
              <a:rPr lang="ru-RU" sz="2900" dirty="0"/>
              <a:t>-  –ник-  -</a:t>
            </a:r>
            <a:r>
              <a:rPr lang="ru-RU" sz="2900" dirty="0" err="1"/>
              <a:t>ищ</a:t>
            </a:r>
            <a:r>
              <a:rPr lang="ru-RU" sz="2900" dirty="0"/>
              <a:t>-  -</a:t>
            </a:r>
            <a:r>
              <a:rPr lang="ru-RU" sz="2900" dirty="0" err="1"/>
              <a:t>онок</a:t>
            </a:r>
            <a:r>
              <a:rPr lang="ru-RU" sz="2900" dirty="0"/>
              <a:t>-  -</a:t>
            </a:r>
            <a:r>
              <a:rPr lang="ru-RU" sz="2900" dirty="0" err="1"/>
              <a:t>ёнок</a:t>
            </a:r>
            <a:r>
              <a:rPr lang="ru-RU" sz="2900" dirty="0"/>
              <a:t>-  -</a:t>
            </a:r>
            <a:r>
              <a:rPr lang="ru-RU" sz="2900" dirty="0" err="1"/>
              <a:t>очк</a:t>
            </a:r>
            <a:r>
              <a:rPr lang="ru-RU" sz="2900" dirty="0"/>
              <a:t>-  -</a:t>
            </a:r>
            <a:r>
              <a:rPr lang="ru-RU" sz="2900" dirty="0" err="1"/>
              <a:t>ечк</a:t>
            </a:r>
            <a:r>
              <a:rPr lang="ru-RU" sz="2900" dirty="0"/>
              <a:t>-  -</a:t>
            </a:r>
            <a:r>
              <a:rPr lang="ru-RU" sz="2900" dirty="0" err="1"/>
              <a:t>оньк</a:t>
            </a:r>
            <a:r>
              <a:rPr lang="ru-RU" sz="2900" dirty="0"/>
              <a:t>-  -</a:t>
            </a:r>
            <a:r>
              <a:rPr lang="ru-RU" sz="2900" dirty="0" err="1"/>
              <a:t>еньк</a:t>
            </a:r>
            <a:r>
              <a:rPr lang="ru-RU" sz="2900" dirty="0"/>
              <a:t>-</a:t>
            </a:r>
          </a:p>
          <a:p>
            <a:pPr marL="0" indent="0" algn="just">
              <a:buNone/>
            </a:pPr>
            <a:endParaRPr lang="ru-RU" sz="2900" dirty="0"/>
          </a:p>
          <a:p>
            <a:pPr marL="0" indent="0" algn="just">
              <a:buNone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2-й этап</a:t>
            </a:r>
            <a:r>
              <a:rPr lang="ru-RU" sz="2900" dirty="0"/>
              <a:t>: формирование навыка словообразования на глаголах.</a:t>
            </a:r>
          </a:p>
          <a:p>
            <a:pPr marL="0" indent="0" algn="just">
              <a:buNone/>
            </a:pPr>
            <a:r>
              <a:rPr lang="ru-RU" sz="2900" dirty="0"/>
              <a:t>К одной и той же основе прикрепляем приставки с антонимическим значением.</a:t>
            </a:r>
          </a:p>
          <a:p>
            <a:pPr marL="0" indent="0" algn="just">
              <a:buNone/>
            </a:pPr>
            <a:r>
              <a:rPr lang="ru-RU" sz="2900" dirty="0"/>
              <a:t>Например: приклеить – отклеить.</a:t>
            </a:r>
          </a:p>
          <a:p>
            <a:pPr marL="0" indent="0" algn="just">
              <a:buNone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3- этап: </a:t>
            </a:r>
            <a:r>
              <a:rPr lang="ru-RU" sz="2900" dirty="0"/>
              <a:t>образование семейства слов.</a:t>
            </a:r>
          </a:p>
          <a:p>
            <a:pPr marL="0" indent="0" algn="just">
              <a:buNone/>
            </a:pPr>
            <a:r>
              <a:rPr lang="ru-RU" sz="2900" dirty="0"/>
              <a:t>Например: ушел  пришел  зашел и т.д.</a:t>
            </a:r>
          </a:p>
          <a:p>
            <a:pPr marL="0" indent="0" algn="just">
              <a:buNone/>
            </a:pPr>
            <a:endParaRPr lang="ru-RU" sz="2900" dirty="0"/>
          </a:p>
          <a:p>
            <a:pPr marL="0" indent="0" algn="just">
              <a:buNone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4-й этап: </a:t>
            </a:r>
            <a:r>
              <a:rPr lang="ru-RU" sz="2900" dirty="0"/>
              <a:t>образование слов с помощью приставок с синонимичными значениями.</a:t>
            </a:r>
          </a:p>
          <a:p>
            <a:pPr marL="0" indent="0" algn="just">
              <a:buNone/>
            </a:pPr>
            <a:r>
              <a:rPr lang="ru-RU" sz="2900" dirty="0"/>
              <a:t>Например: прогнать – выгнать.</a:t>
            </a:r>
          </a:p>
          <a:p>
            <a:pPr marL="0" indent="0" algn="just">
              <a:buNone/>
            </a:pPr>
            <a:endParaRPr lang="ru-RU" sz="2900" dirty="0"/>
          </a:p>
          <a:p>
            <a:pPr marL="0" indent="0" algn="just">
              <a:buNone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5-й этап: </a:t>
            </a:r>
            <a:r>
              <a:rPr lang="ru-RU" sz="2900" dirty="0"/>
              <a:t>образование прилагательных.</a:t>
            </a:r>
          </a:p>
          <a:p>
            <a:pPr marL="0" indent="0" algn="just">
              <a:buNone/>
            </a:pPr>
            <a:r>
              <a:rPr lang="ru-RU" sz="2900" dirty="0"/>
              <a:t>Последовательность работы с суффиксами прилагательных.</a:t>
            </a:r>
          </a:p>
          <a:p>
            <a:pPr marL="0" indent="0" algn="just">
              <a:buNone/>
            </a:pPr>
            <a:r>
              <a:rPr lang="ru-RU" sz="2900" dirty="0"/>
              <a:t>-е-  -ее-  -ив-  -</a:t>
            </a:r>
            <a:r>
              <a:rPr lang="ru-RU" sz="2900" dirty="0" err="1"/>
              <a:t>ов</a:t>
            </a:r>
            <a:r>
              <a:rPr lang="ru-RU" sz="2900" dirty="0"/>
              <a:t>-  -н-  -</a:t>
            </a:r>
            <a:r>
              <a:rPr lang="ru-RU" sz="2900" dirty="0" err="1"/>
              <a:t>ск</a:t>
            </a:r>
            <a:r>
              <a:rPr lang="ru-RU" sz="2900" dirty="0"/>
              <a:t>-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5731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Формирование понятия о родственных словах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Задание № 1.</a:t>
            </a:r>
          </a:p>
          <a:p>
            <a:pPr marL="0" indent="0" algn="just">
              <a:buNone/>
            </a:pPr>
            <a:r>
              <a:rPr lang="ru-RU" dirty="0"/>
              <a:t>Задачи логопеда:</a:t>
            </a:r>
          </a:p>
          <a:p>
            <a:pPr marL="0" indent="0" algn="just">
              <a:buNone/>
            </a:pPr>
            <a:r>
              <a:rPr lang="ru-RU" dirty="0"/>
              <a:t>-сформулировать понятие (представление) о родственных словах;</a:t>
            </a:r>
          </a:p>
          <a:p>
            <a:pPr marL="0" indent="0" algn="just">
              <a:buNone/>
            </a:pPr>
            <a:r>
              <a:rPr lang="ru-RU" dirty="0"/>
              <a:t>-дать триаду представления о родственных словах.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Задание № 2.</a:t>
            </a:r>
          </a:p>
          <a:p>
            <a:pPr marL="0" indent="0" algn="just">
              <a:buNone/>
            </a:pPr>
            <a:r>
              <a:rPr lang="ru-RU" dirty="0"/>
              <a:t>Научить ребенка образовывать родственные слова. Логопед показывает пример:</a:t>
            </a:r>
          </a:p>
          <a:p>
            <a:pPr marL="0" indent="0" algn="just">
              <a:buNone/>
            </a:pPr>
            <a:r>
              <a:rPr lang="ru-RU" dirty="0"/>
              <a:t>- по аналогии (например: пила –пилить; юла – юлить);</a:t>
            </a:r>
          </a:p>
          <a:p>
            <a:pPr marL="0" indent="0" algn="just">
              <a:buNone/>
            </a:pPr>
            <a:r>
              <a:rPr lang="ru-RU" dirty="0"/>
              <a:t>- образование родственных слов с опорой на смысловые вопросы логопеда и наглядный материал;</a:t>
            </a:r>
          </a:p>
          <a:p>
            <a:pPr marL="0" indent="0" algn="just">
              <a:buNone/>
            </a:pPr>
            <a:r>
              <a:rPr lang="ru-RU" dirty="0"/>
              <a:t>- среди цепочки слов найти главное слово; </a:t>
            </a:r>
          </a:p>
          <a:p>
            <a:pPr marL="0" indent="0" algn="just">
              <a:buNone/>
            </a:pPr>
            <a:r>
              <a:rPr lang="ru-RU" dirty="0"/>
              <a:t>- научить подбирать родственные слова к заданному;</a:t>
            </a:r>
          </a:p>
          <a:p>
            <a:pPr marL="0" indent="0" algn="just">
              <a:buNone/>
            </a:pPr>
            <a:r>
              <a:rPr lang="ru-RU" dirty="0"/>
              <a:t>- находить в рассказе в процессе чтения родственные слова;</a:t>
            </a:r>
          </a:p>
          <a:p>
            <a:pPr marL="0" indent="0" algn="just">
              <a:buNone/>
            </a:pPr>
            <a:r>
              <a:rPr lang="ru-RU" dirty="0"/>
              <a:t>- подбор в одно слово нескольких родственных слов, которые отвечают на определенные синтаксические вопросы.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1231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Принципы организации логопедической работы с моторными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</a:rPr>
              <a:t>алаликами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(Н.Н. </a:t>
            </a:r>
            <a:r>
              <a:rPr lang="ru-RU" sz="1600" i="1" dirty="0" err="1">
                <a:solidFill>
                  <a:schemeClr val="accent1">
                    <a:lumMod val="75000"/>
                  </a:schemeClr>
                </a:solidFill>
              </a:rPr>
              <a:t>Трауготт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, В.К. </a:t>
            </a:r>
            <a:r>
              <a:rPr lang="ru-RU" sz="1600" i="1" dirty="0" err="1">
                <a:solidFill>
                  <a:schemeClr val="accent1">
                    <a:lumMod val="75000"/>
                  </a:schemeClr>
                </a:solidFill>
              </a:rPr>
              <a:t>Орфинская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, Б.М. </a:t>
            </a:r>
            <a:r>
              <a:rPr lang="ru-RU" sz="1600" i="1" dirty="0" err="1">
                <a:solidFill>
                  <a:schemeClr val="accent1">
                    <a:lumMod val="75000"/>
                  </a:schemeClr>
                </a:solidFill>
              </a:rPr>
              <a:t>Гриншпун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791736378"/>
              </p:ext>
            </p:extLst>
          </p:nvPr>
        </p:nvGraphicFramePr>
        <p:xfrm>
          <a:off x="683568" y="1556792"/>
          <a:ext cx="820891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49657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Дифференциация слов и предметов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424936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Стоит задача показать, что слова живут сами по себе.</a:t>
            </a:r>
          </a:p>
          <a:p>
            <a:pPr marL="0" indent="0" algn="ctr">
              <a:buNone/>
            </a:pPr>
            <a:r>
              <a:rPr lang="ru-RU" b="1" dirty="0"/>
              <a:t>Игры </a:t>
            </a:r>
          </a:p>
          <a:p>
            <a:pPr marL="0" indent="0">
              <a:buNone/>
            </a:pPr>
            <a:r>
              <a:rPr lang="ru-RU" sz="1400" i="1" dirty="0"/>
              <a:t>(Л.Б. Халилова, «Формирование лингвистических навыков у детей с дизартрией».)</a:t>
            </a:r>
          </a:p>
          <a:p>
            <a:pPr marL="0" indent="0">
              <a:buNone/>
            </a:pPr>
            <a:endParaRPr lang="ru-RU" sz="1400" i="1" dirty="0"/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Игра № 1.</a:t>
            </a:r>
          </a:p>
          <a:p>
            <a:pPr marL="0" indent="0">
              <a:buNone/>
            </a:pPr>
            <a:r>
              <a:rPr lang="ru-RU" dirty="0"/>
              <a:t>Логопед пользуется двумя карточками. На одной из них нарисован, например, дом, а на другой карточке написано слово.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это предмет — это слово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54824"/>
            <a:ext cx="10969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54824"/>
            <a:ext cx="9699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93232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476672"/>
            <a:ext cx="8640960" cy="6048672"/>
          </a:xfrm>
        </p:spPr>
        <p:txBody>
          <a:bodyPr numCol="2" spcCol="360000"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Игра № 2.</a:t>
            </a:r>
          </a:p>
          <a:p>
            <a:pPr marL="0" indent="0">
              <a:buNone/>
            </a:pPr>
            <a:r>
              <a:rPr lang="ru-RU" dirty="0"/>
              <a:t>И: Скажите, из чего состоит дом?</a:t>
            </a:r>
          </a:p>
          <a:p>
            <a:pPr marL="0" indent="0">
              <a:buNone/>
            </a:pPr>
            <a:r>
              <a:rPr lang="ru-RU" dirty="0"/>
              <a:t>И: А из чего состоит слово «дом»?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Игра № 3.</a:t>
            </a:r>
          </a:p>
          <a:p>
            <a:pPr marL="0" indent="0">
              <a:buNone/>
            </a:pPr>
            <a:r>
              <a:rPr lang="ru-RU" dirty="0"/>
              <a:t>Изменим предмет</a:t>
            </a:r>
          </a:p>
          <a:p>
            <a:pPr marL="0" indent="0">
              <a:buNone/>
            </a:pPr>
            <a:r>
              <a:rPr lang="ru-RU" dirty="0"/>
              <a:t>И.: Около меня старый дом. Его сломали. Его нет. А слово осталось?</a:t>
            </a:r>
          </a:p>
          <a:p>
            <a:pPr marL="0" indent="0">
              <a:buNone/>
            </a:pPr>
            <a:r>
              <a:rPr lang="ru-RU" dirty="0"/>
              <a:t>Предмет может меняться кроме размера, а слово осталось таким же.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Игра № 4.</a:t>
            </a:r>
          </a:p>
          <a:p>
            <a:pPr marL="0" indent="0">
              <a:buNone/>
            </a:pPr>
            <a:r>
              <a:rPr lang="ru-RU" dirty="0"/>
              <a:t>Изменим предмет</a:t>
            </a:r>
          </a:p>
          <a:p>
            <a:pPr marL="0" indent="0">
              <a:buNone/>
            </a:pPr>
            <a:r>
              <a:rPr lang="ru-RU" dirty="0"/>
              <a:t>Логопед предлагает изменить падежную форму слова.</a:t>
            </a:r>
          </a:p>
          <a:p>
            <a:pPr marL="0" indent="0">
              <a:buNone/>
            </a:pPr>
            <a:r>
              <a:rPr lang="ru-RU" dirty="0"/>
              <a:t>И: Изменилось слово?</a:t>
            </a:r>
          </a:p>
          <a:p>
            <a:pPr marL="0" indent="0">
              <a:buNone/>
            </a:pPr>
            <a:r>
              <a:rPr lang="ru-RU" dirty="0"/>
              <a:t>И: А предмет?</a:t>
            </a:r>
          </a:p>
          <a:p>
            <a:pPr marL="0" indent="0">
              <a:buNone/>
            </a:pPr>
            <a:r>
              <a:rPr lang="ru-RU" dirty="0"/>
              <a:t>В дошкольном возрасте формируется практическое представление о грамматике слова.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Игра № 5.</a:t>
            </a:r>
          </a:p>
          <a:p>
            <a:pPr marL="0" indent="0">
              <a:buNone/>
            </a:pPr>
            <a:r>
              <a:rPr lang="ru-RU" dirty="0"/>
              <a:t>Одновременное изменение и слова и предмета.</a:t>
            </a:r>
          </a:p>
          <a:p>
            <a:pPr marL="0" indent="0">
              <a:buNone/>
            </a:pPr>
            <a:r>
              <a:rPr lang="ru-RU" dirty="0"/>
              <a:t>И: Изменим в слове букву.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И: Изменилось наше слово?</a:t>
            </a:r>
          </a:p>
          <a:p>
            <a:pPr marL="0" indent="0">
              <a:buNone/>
            </a:pPr>
            <a:r>
              <a:rPr lang="ru-RU" dirty="0"/>
              <a:t>И: а нужно ли менять картинку?</a:t>
            </a:r>
          </a:p>
          <a:p>
            <a:endParaRPr lang="ru-RU" dirty="0"/>
          </a:p>
        </p:txBody>
      </p:sp>
      <p:pic>
        <p:nvPicPr>
          <p:cNvPr id="4" name="Рисунок 3" descr="Frame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3311" y="4005064"/>
            <a:ext cx="154873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034" y="4005064"/>
            <a:ext cx="174677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01687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Первоначальный навык морфемного анализа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496944" cy="453501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u="sng" dirty="0"/>
              <a:t>Этапы 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1-й этап: показать, что в словах есть кусочек, который всегда звучит одинаково.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2-й этап: показать, за счет чего изменяется слово.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В начале работы можно использовать два денотата (например: лес и лесник). К этим изображениям предлагается подобрать полоски, соответствующие длине слов, обозначающие эти картинки. Предлагаем проанализировать эти слова.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850556"/>
            <a:ext cx="2048495" cy="163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36517"/>
            <a:ext cx="11461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45648"/>
            <a:ext cx="1392006" cy="204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543387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0152" y="53940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=</a:t>
            </a:r>
          </a:p>
        </p:txBody>
      </p:sp>
    </p:spTree>
    <p:extLst>
      <p:ext uri="{BB962C8B-B14F-4D97-AF65-F5344CB8AC3E}">
        <p14:creationId xmlns="" xmlns:p14="http://schemas.microsoft.com/office/powerpoint/2010/main" val="680761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Методика В.К. Воробьевой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352928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 Методика В.К. Воробьевой опирается на психолингвистические представления о том, что </a:t>
            </a:r>
            <a:r>
              <a:rPr lang="ru-RU" u="sng" dirty="0"/>
              <a:t>связная речь является особым видом речемыслительной деятельности</a:t>
            </a:r>
            <a:r>
              <a:rPr lang="ru-RU" dirty="0"/>
              <a:t>, которая в свою очередь представляет собой совокупность отдельных операций.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Данная методика коррекционно-педагогической работы носит пошаговый характер. В традиционной методике процесс строится на основе заданного образца.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37202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Разделы методики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47800"/>
            <a:ext cx="8712968" cy="45720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300" dirty="0">
                <a:solidFill>
                  <a:schemeClr val="accent1">
                    <a:lumMod val="75000"/>
                  </a:schemeClr>
                </a:solidFill>
              </a:rPr>
              <a:t>1-й раздел: ориентировочный;</a:t>
            </a:r>
          </a:p>
          <a:p>
            <a:pPr marL="0" indent="0" algn="just">
              <a:buNone/>
            </a:pPr>
            <a:r>
              <a:rPr lang="ru-RU" dirty="0"/>
              <a:t>Цель: сформировать у детей представление о том, какую речь можно назвать рассказом, то есть научить детей выделять признаки / ориентиры, указывающие на то, что это рассказ.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/>
              <a:t>Первый тип упражнений.</a:t>
            </a:r>
          </a:p>
          <a:p>
            <a:pPr marL="0" indent="0" algn="just">
              <a:buNone/>
            </a:pPr>
            <a:r>
              <a:rPr lang="ru-RU" dirty="0"/>
              <a:t>Сравнение нормативного рассказа с набором слов из него.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/>
              <a:t>Второй тип упражнений.</a:t>
            </a:r>
          </a:p>
          <a:p>
            <a:pPr marL="0" indent="0" algn="just">
              <a:buNone/>
            </a:pPr>
            <a:r>
              <a:rPr lang="ru-RU" dirty="0"/>
              <a:t>Сравнение рассказа какого-либо коммуникативно слабого предложения из этого же рассказа.</a:t>
            </a:r>
          </a:p>
          <a:p>
            <a:pPr marL="0" indent="0" algn="just">
              <a:buNone/>
            </a:pPr>
            <a:r>
              <a:rPr lang="ru-RU" dirty="0"/>
              <a:t>Например: наступила зима. Каток залили водой. Он замерз. Теперь дети и взрослые могут кататься на коньках. И предложение: он замерз.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6166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Разделы методики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712968" cy="45720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ru-RU" i="1" dirty="0"/>
          </a:p>
          <a:p>
            <a:pPr marL="0" indent="0" algn="just">
              <a:buNone/>
            </a:pPr>
            <a:r>
              <a:rPr lang="ru-RU" i="1" dirty="0"/>
              <a:t>Третий тип упражнений.</a:t>
            </a:r>
          </a:p>
          <a:p>
            <a:pPr marL="0" indent="0" algn="just">
              <a:buNone/>
            </a:pPr>
            <a:r>
              <a:rPr lang="ru-RU" dirty="0"/>
              <a:t>Сравнение рассказа и набора бессвязных предложений. Логопед подбирает рассказ и далее берет часть предположений и смешивает их с предложениями из другого рассказа.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/>
              <a:t>Четвертый тип упражнений.</a:t>
            </a:r>
          </a:p>
          <a:p>
            <a:pPr marL="0" indent="0" algn="just">
              <a:buNone/>
            </a:pPr>
            <a:r>
              <a:rPr lang="ru-RU" dirty="0"/>
              <a:t>Сравнение рассказа с его деформированным вариантом.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/>
              <a:t>Пятый тип упражнений.</a:t>
            </a:r>
          </a:p>
          <a:p>
            <a:pPr marL="0" indent="0" algn="just">
              <a:buNone/>
            </a:pPr>
            <a:r>
              <a:rPr lang="ru-RU" dirty="0"/>
              <a:t>Сравнение рассказа с его некомплектным вариантом. Из рассказа убираются 2-3 предложения, значимых для понимания рассказа.</a:t>
            </a:r>
          </a:p>
          <a:p>
            <a:pPr marL="0" indent="0" algn="just">
              <a:buNone/>
            </a:pPr>
            <a:r>
              <a:rPr lang="ru-RU" dirty="0"/>
              <a:t>Методика заключается в том, что необходимо правильно подобрать упражнения и правильно преподнести их, через проблемную ситуацию, в которой можно было бы подсказать ребенку, где рассказ, а где – нет.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5754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u="sng" dirty="0">
                <a:solidFill>
                  <a:srgbClr val="D34817">
                    <a:lumMod val="75000"/>
                  </a:srgbClr>
                </a:solidFill>
              </a:rPr>
              <a:t>Интуитивная ориентировка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33426494"/>
              </p:ext>
            </p:extLst>
          </p:nvPr>
        </p:nvGraphicFramePr>
        <p:xfrm>
          <a:off x="1259632" y="2013992"/>
          <a:ext cx="6696745" cy="722948"/>
        </p:xfrm>
        <a:graphic>
          <a:graphicData uri="http://schemas.openxmlformats.org/drawingml/2006/table">
            <a:tbl>
              <a:tblPr firstRow="1" firstCol="1" bandRow="1"/>
              <a:tblGrid>
                <a:gridCol w="25922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27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755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indent="26987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 Васька падает с</a:t>
                      </a:r>
                      <a:r>
                        <a:rPr lang="ru-RU" sz="1400" baseline="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дерева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 Васька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глаза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ворона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хвост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дерево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93173" y="1446839"/>
            <a:ext cx="244827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1 тип наглядности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56028311"/>
              </p:ext>
            </p:extLst>
          </p:nvPr>
        </p:nvGraphicFramePr>
        <p:xfrm>
          <a:off x="1259631" y="3259138"/>
          <a:ext cx="6696744" cy="951230"/>
        </p:xfrm>
        <a:graphic>
          <a:graphicData uri="http://schemas.openxmlformats.org/drawingml/2006/table">
            <a:tbl>
              <a:tblPr firstRow="1" firstCol="1" bandRow="1"/>
              <a:tblGrid>
                <a:gridCol w="25922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53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15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150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Событие – сюжетная картинка</a:t>
                      </a: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Сюжетная картинка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660" y="2691985"/>
            <a:ext cx="223187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2 тип наглядности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6422666"/>
              </p:ext>
            </p:extLst>
          </p:nvPr>
        </p:nvGraphicFramePr>
        <p:xfrm>
          <a:off x="1259632" y="4823549"/>
          <a:ext cx="6768751" cy="549668"/>
        </p:xfrm>
        <a:graphic>
          <a:graphicData uri="http://schemas.openxmlformats.org/drawingml/2006/table">
            <a:tbl>
              <a:tblPr firstRow="1" firstCol="1" bandRow="1"/>
              <a:tblGrid>
                <a:gridCol w="30459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68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459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49668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-198604" y="4234862"/>
            <a:ext cx="245913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 тип наглядности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5123" name="Рисунок 2" descr="Описание: http://refdb.ru/images/1414/2826310/10e7314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54" y="4873691"/>
            <a:ext cx="138113" cy="13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9566121"/>
              </p:ext>
            </p:extLst>
          </p:nvPr>
        </p:nvGraphicFramePr>
        <p:xfrm>
          <a:off x="1259630" y="5805264"/>
          <a:ext cx="6768753" cy="749052"/>
        </p:xfrm>
        <a:graphic>
          <a:graphicData uri="http://schemas.openxmlformats.org/drawingml/2006/table">
            <a:tbl>
              <a:tblPr firstRow="1" firstCol="1" bandRow="1"/>
              <a:tblGrid>
                <a:gridCol w="30963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243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49052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98604" y="5266495"/>
            <a:ext cx="245913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4 тип наглядности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452" y="5877272"/>
            <a:ext cx="139700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70177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Таблица 6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80181040"/>
              </p:ext>
            </p:extLst>
          </p:nvPr>
        </p:nvGraphicFramePr>
        <p:xfrm>
          <a:off x="251520" y="1447800"/>
          <a:ext cx="8640960" cy="4999085"/>
        </p:xfrm>
        <a:graphic>
          <a:graphicData uri="http://schemas.openxmlformats.org/drawingml/2006/table">
            <a:tbl>
              <a:tblPr firstRow="1" firstCol="1" bandRow="1"/>
              <a:tblGrid>
                <a:gridCol w="640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0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00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202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75471">
                <a:tc gridSpan="4"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68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583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Есть рассказ или нет?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55" marR="68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62678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Коли рассказ получился, а у Пети – нет.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5" marR="68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Коли рассказ получился потому, что есть последовательность событий.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5" marR="685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18405"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 Пети рассказ не получился потому, что у него предложения друг с другом не дружат.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8942" marT="8942" marB="89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   </a:t>
                      </a:r>
                    </a:p>
                    <a:p>
                      <a:pPr indent="2698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55" marR="685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3204"/>
            <a:ext cx="860355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Вербально-логическая ориентировка</a:t>
            </a:r>
          </a:p>
        </p:txBody>
      </p:sp>
      <p:pic>
        <p:nvPicPr>
          <p:cNvPr id="7221" name="Рисунок 14" descr="Описание: http://refdb.ru/images/1414/2826310/m182b578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11" y="2566605"/>
            <a:ext cx="1036349" cy="13101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9" name="Рисунок 15" descr="Описание: http://refdb.ru/images/1414/2826310/m2853d9e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318" y="2571775"/>
            <a:ext cx="1524532" cy="10801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8" name="Рисунок 16" descr="Описание: http://refdb.ru/images/1414/2826310/7190279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65" y="4062327"/>
            <a:ext cx="419100" cy="381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7" name="Рисунок 17" descr="Описание: http://refdb.ru/images/1414/2826310/2ca0f03c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712" y="4145713"/>
            <a:ext cx="323850" cy="333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6" name="Рисунок 18" descr="Описание: http://refdb.ru/images/1414/2826310/31ef1d25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228" y="4149080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5" name="Рисунок 19" descr="Описание: http://refdb.ru/images/1414/2826310/m4b93a1b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516" y="4145884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4" name="Рисунок 20" descr="Описание: http://refdb.ru/images/1414/2826310/2ca0f03c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159" y="4231177"/>
            <a:ext cx="323850" cy="333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3" name="Рисунок 21" descr="Описание: http://refdb.ru/images/1414/2826310/7190279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839" y="4149080"/>
            <a:ext cx="419100" cy="381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2" name="Рисунок 22" descr="Описание: http://refdb.ru/images/1414/2826310/m4b93a1b8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205" y="4231177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1" name="Рисунок 23" descr="Описание: http://refdb.ru/images/1414/2826310/31ef1d25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161" y="4231177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10" name="Рисунок 24" descr="Описание: http://refdb.ru/images/1414/2826310/11eff729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620097"/>
            <a:ext cx="1104900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9" name="Рисунок 25" descr="Описание: Frame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113" y="5781189"/>
            <a:ext cx="314325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8" name="Рисунок 26" descr="Описание: Frame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151" y="6021288"/>
            <a:ext cx="314325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7" name="Рисунок 27" descr="Описание: Frame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159" y="5118336"/>
            <a:ext cx="314325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6" name="Рисунок 28" descr="Описание: Frame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880" y="5357786"/>
            <a:ext cx="314325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5" name="Рисунок 29" descr="Описание: Frame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903" y="5229199"/>
            <a:ext cx="314325" cy="257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3" name="Рисунок 4" descr="Описание: http://refdb.ru/images/1414/2826310/m7974c3f7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982" y="1757456"/>
            <a:ext cx="233293" cy="233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2" name="Рисунок 5" descr="Описание: http://refdb.ru/images/1414/2826310/m61a89446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228" y="2058568"/>
            <a:ext cx="874564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20" name="Рисунок 6" descr="Описание: http://refdb.ru/images/1414/2826310/m535986a2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332" y="2196428"/>
            <a:ext cx="596272" cy="45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78167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Разделы методики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56895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2-й раздел: знакомство детей с правилами строения текста (рассказа);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Ребенку надо показать, как устроен рассказ. Ребенка нужно познакомить со следующими правилами построения смысловой связи в рассказе:</a:t>
            </a:r>
          </a:p>
          <a:p>
            <a:pPr marL="0" indent="0">
              <a:buNone/>
            </a:pPr>
            <a:r>
              <a:rPr lang="ru-RU" dirty="0"/>
              <a:t>- правило смысловой связи («дружбы предложений»); </a:t>
            </a:r>
          </a:p>
          <a:p>
            <a:pPr marL="0" indent="0">
              <a:buNone/>
            </a:pPr>
            <a:r>
              <a:rPr lang="ru-RU" dirty="0"/>
              <a:t>- правило лексико-синтаксической связи предложений между собой;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214839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Первый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Показ первого правила строения рассказа.</a:t>
            </a:r>
          </a:p>
          <a:p>
            <a:pPr marL="0" indent="0">
              <a:buNone/>
            </a:pPr>
            <a:r>
              <a:rPr lang="ru-RU" u="sng" dirty="0"/>
              <a:t>Цель</a:t>
            </a:r>
            <a:r>
              <a:rPr lang="ru-RU" dirty="0"/>
              <a:t>: познакомить детей с правилами смысловой связи.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Для этого типа занятий логопед подбирает повествовательный рассказ из 6-7 предложений. Все предложения должный быть связаны цепным типом связи. Рассказ должен содержать небольшой новый познавательный факт и эмоциональную пружину. Она помогает поддерживать мотивационную сферу. Предложения должны быть простыми распространенными.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403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Перспективный план. 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Разделы.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303024884"/>
              </p:ext>
            </p:extLst>
          </p:nvPr>
        </p:nvGraphicFramePr>
        <p:xfrm>
          <a:off x="1331640" y="1628800"/>
          <a:ext cx="64087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21812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8219256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500" b="1" dirty="0">
                <a:solidFill>
                  <a:schemeClr val="accent1">
                    <a:lumMod val="75000"/>
                  </a:schemeClr>
                </a:solidFill>
              </a:rPr>
              <a:t>Сенсорно-словарный этап.</a:t>
            </a:r>
          </a:p>
          <a:p>
            <a:pPr marL="0" indent="0" algn="ctr">
              <a:buNone/>
            </a:pPr>
            <a:endParaRPr lang="ru-RU" sz="35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5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/>
              <a:t>На этом этапе детям предлагается из банка предметных картинок отобрать только те, которые подходят к нашему рассказу. В банке находятся как относящиеся к рассказу картинки, так и картинки, не имеющие никакого отношения к рассказу. </a:t>
            </a:r>
          </a:p>
        </p:txBody>
      </p:sp>
    </p:spTree>
    <p:extLst>
      <p:ext uri="{BB962C8B-B14F-4D97-AF65-F5344CB8AC3E}">
        <p14:creationId xmlns="" xmlns:p14="http://schemas.microsoft.com/office/powerpoint/2010/main" val="2468622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Второй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496944" cy="478951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Знакомство с правилами смысловой дружбы предложений.</a:t>
            </a:r>
          </a:p>
          <a:p>
            <a:pPr marL="0" indent="0">
              <a:buNone/>
            </a:pPr>
            <a:r>
              <a:rPr lang="ru-RU" dirty="0"/>
              <a:t>Так же предъявляется банк картинок:</a:t>
            </a:r>
          </a:p>
          <a:p>
            <a:pPr marL="0" indent="0">
              <a:buNone/>
            </a:pPr>
            <a:r>
              <a:rPr lang="ru-RU" dirty="0"/>
              <a:t>и  т.д.</a:t>
            </a:r>
          </a:p>
          <a:p>
            <a:pPr marL="0" indent="0">
              <a:buNone/>
            </a:pPr>
            <a:r>
              <a:rPr lang="ru-RU" dirty="0"/>
              <a:t>(3 </a:t>
            </a:r>
            <a:r>
              <a:rPr lang="ru-RU" dirty="0" err="1"/>
              <a:t>шт</a:t>
            </a:r>
            <a:r>
              <a:rPr lang="ru-RU" dirty="0"/>
              <a:t>) (3 </a:t>
            </a:r>
            <a:r>
              <a:rPr lang="ru-RU" dirty="0" err="1"/>
              <a:t>шт</a:t>
            </a:r>
            <a:r>
              <a:rPr lang="ru-RU" dirty="0"/>
              <a:t>) (2 </a:t>
            </a:r>
            <a:r>
              <a:rPr lang="ru-RU" dirty="0" err="1"/>
              <a:t>шт</a:t>
            </a:r>
            <a:r>
              <a:rPr lang="ru-RU" dirty="0"/>
              <a:t>) (2 </a:t>
            </a:r>
            <a:r>
              <a:rPr lang="ru-RU" dirty="0" err="1"/>
              <a:t>шт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(по количеству слов в рассказе)      (по количеству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предложений в рассказе).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refdb.ru/images/1414/2826310/1052bf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151361"/>
            <a:ext cx="9239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efdb.ru/images/1414/2826310/1052bf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4913" y="4071957"/>
            <a:ext cx="9239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efdb.ru/images/1414/2826310/1052bf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921505"/>
            <a:ext cx="9239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efdb.ru/images/1414/2826310/58d1c7b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89" y="5438378"/>
            <a:ext cx="1143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efdb.ru/images/1414/2826310/m14f87633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289" y="4000520"/>
            <a:ext cx="9144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refdb.ru/images/1414/2826310/m2abad77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1463" y="4635630"/>
            <a:ext cx="9334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185172"/>
            <a:ext cx="2170113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http://refdb.ru/images/1414/2826310/7931e545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4643457"/>
            <a:ext cx="14382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348204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Третий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4305672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После организационного этапа и составления картинно-графического плана рассказа, например:</a:t>
            </a:r>
          </a:p>
          <a:p>
            <a:pPr marL="0" indent="0">
              <a:buNone/>
            </a:pPr>
            <a:r>
              <a:rPr lang="ru-RU" dirty="0"/>
              <a:t>Летом я, как правило, отправляюсь в Мещеры.</a:t>
            </a:r>
          </a:p>
          <a:p>
            <a:pPr marL="0" indent="0">
              <a:buNone/>
            </a:pPr>
            <a:r>
              <a:rPr lang="ru-RU" dirty="0"/>
              <a:t>В Мещерах есть маленький домик.</a:t>
            </a:r>
          </a:p>
          <a:p>
            <a:pPr marL="0" indent="0">
              <a:buNone/>
            </a:pPr>
            <a:r>
              <a:rPr lang="ru-RU" dirty="0"/>
              <a:t>Домик огорожен частоколом.</a:t>
            </a:r>
          </a:p>
          <a:p>
            <a:pPr marL="0" indent="0">
              <a:buNone/>
            </a:pPr>
            <a:r>
              <a:rPr lang="ru-RU" dirty="0"/>
              <a:t>Частокол – ловушка для деревенских котов.</a:t>
            </a:r>
          </a:p>
          <a:p>
            <a:pPr marL="0" indent="0">
              <a:buNone/>
            </a:pPr>
            <a:r>
              <a:rPr lang="ru-RU" dirty="0"/>
              <a:t>и т.д.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66851916"/>
              </p:ext>
            </p:extLst>
          </p:nvPr>
        </p:nvGraphicFramePr>
        <p:xfrm>
          <a:off x="4572000" y="2060848"/>
          <a:ext cx="4392488" cy="4320480"/>
        </p:xfrm>
        <a:graphic>
          <a:graphicData uri="http://schemas.openxmlformats.org/presentationml/2006/ole">
            <p:oleObj spid="_x0000_s9224" name="Документ" r:id="rId3" imgW="6164250" imgH="5525351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0432776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Четвертый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Пересказ рассказа с опорой на картинно-графический план.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18042466"/>
              </p:ext>
            </p:extLst>
          </p:nvPr>
        </p:nvGraphicFramePr>
        <p:xfrm>
          <a:off x="1621164" y="2060848"/>
          <a:ext cx="6118225" cy="3043238"/>
        </p:xfrm>
        <a:graphic>
          <a:graphicData uri="http://schemas.openxmlformats.org/presentationml/2006/ole">
            <p:oleObj spid="_x0000_s16397" name="Документ" r:id="rId3" imgW="6164250" imgH="3074840" progId="Word.Document.12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95854576"/>
              </p:ext>
            </p:extLst>
          </p:nvPr>
        </p:nvGraphicFramePr>
        <p:xfrm>
          <a:off x="1871965" y="4791813"/>
          <a:ext cx="5616623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0917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076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17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30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30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98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6386" name="Рисунок 40" descr="Описание: http://refdb.ru/images/1414/2826310/m78cf33d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252678"/>
            <a:ext cx="1381125" cy="333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5" name="Рисунок 41" descr="Описание: http://refdb.ru/images/1414/2826310/m2abad77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725144"/>
            <a:ext cx="933450" cy="1276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344363"/>
            <a:ext cx="92075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907050"/>
            <a:ext cx="92075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69152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Пятый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Формулирование правила построения рассказа через знакомые образы.</a:t>
            </a:r>
          </a:p>
          <a:p>
            <a:pPr marL="0" indent="0">
              <a:buNone/>
            </a:pPr>
            <a:r>
              <a:rPr lang="ru-RU" dirty="0"/>
              <a:t>Л: Вы знаете, на что похож рассказ?</a:t>
            </a:r>
          </a:p>
          <a:p>
            <a:pPr marL="0" indent="0">
              <a:buNone/>
            </a:pPr>
            <a:r>
              <a:rPr lang="ru-RU" dirty="0"/>
              <a:t>Д: варианты ответов</a:t>
            </a:r>
          </a:p>
          <a:p>
            <a:pPr marL="0" indent="0">
              <a:buNone/>
            </a:pPr>
            <a:r>
              <a:rPr lang="ru-RU" dirty="0"/>
              <a:t>Л: Рассказ похож на новогоднюю гирлянду. Как соединяются кусочки гирлянды?</a:t>
            </a:r>
          </a:p>
          <a:p>
            <a:pPr marL="0" indent="0">
              <a:buNone/>
            </a:pPr>
            <a:r>
              <a:rPr lang="ru-RU" dirty="0"/>
              <a:t>Рисует на доске:  </a:t>
            </a:r>
          </a:p>
          <a:p>
            <a:pPr marL="0" indent="0">
              <a:buNone/>
            </a:pPr>
            <a:r>
              <a:rPr lang="ru-RU" dirty="0"/>
              <a:t>Л: Так же </a:t>
            </a:r>
            <a:r>
              <a:rPr lang="ru-RU" dirty="0" smtClean="0"/>
              <a:t>соединяются </a:t>
            </a:r>
            <a:r>
              <a:rPr lang="ru-RU" dirty="0"/>
              <a:t>и </a:t>
            </a:r>
            <a:r>
              <a:rPr lang="ru-RU" dirty="0" smtClean="0"/>
              <a:t>предложения в рассказе </a:t>
            </a:r>
            <a:r>
              <a:rPr lang="ru-RU" dirty="0"/>
              <a:t>(потому что одинаковые картинки повторяются)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refdb.ru/images/1414/2826310/m1c40a07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6162" y="4194212"/>
            <a:ext cx="105784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212269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Шестой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43743" y="1412776"/>
            <a:ext cx="7788697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Знакомство с правилами лексико-</a:t>
            </a:r>
            <a:r>
              <a:rPr lang="ru-RU" dirty="0" err="1"/>
              <a:t>синтаксичекой</a:t>
            </a:r>
            <a:r>
              <a:rPr lang="ru-RU" dirty="0"/>
              <a:t> связи предложений.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Логопед учит детей ввязывать предложения не только способом лексического повтора, но и другими средствами связи: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	посредством междометия;</a:t>
            </a:r>
          </a:p>
          <a:p>
            <a:pPr marL="0" indent="0">
              <a:buNone/>
            </a:pPr>
            <a:r>
              <a:rPr lang="ru-RU" dirty="0"/>
              <a:t>2.	посредством местоименных наречий (тут, там, здесь);</a:t>
            </a:r>
          </a:p>
          <a:p>
            <a:pPr marL="0" indent="0">
              <a:buNone/>
            </a:pPr>
            <a:r>
              <a:rPr lang="ru-RU" dirty="0"/>
              <a:t>3.	посредством производных слов (дом – домишко);</a:t>
            </a:r>
          </a:p>
          <a:p>
            <a:pPr marL="0" indent="0">
              <a:buNone/>
            </a:pPr>
            <a:r>
              <a:rPr lang="ru-RU" dirty="0"/>
              <a:t>4.	посредством слов-синонимов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на одном логопедическом занятии вводится только одно новое средство связи.</a:t>
            </a:r>
          </a:p>
          <a:p>
            <a:pPr marL="0" indent="0">
              <a:buNone/>
            </a:pPr>
            <a:r>
              <a:rPr lang="ru-RU" dirty="0"/>
              <a:t> такой тип логопедического занятия проводится на базе знакомого материала.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2" descr="Восклицательный знак на белом фоне: Восклицательный знак в треугольнике —  что означает этот дорожный знак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062113"/>
            <a:ext cx="871538" cy="1309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" y="5062113"/>
            <a:ext cx="8715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845887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Седьмой тип / этап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424936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Перекрестный пересказ.</a:t>
            </a:r>
          </a:p>
          <a:p>
            <a:pPr marL="0" indent="0">
              <a:buNone/>
            </a:pPr>
            <a:r>
              <a:rPr lang="ru-RU" dirty="0"/>
              <a:t>Вызывается два ребенка. Первый рассказывает по-старому картинно-графическому плану, а второй – по новому, придуманному на прошлом занятии, с использованием новых слов-заменителей.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На этом этапе логопед начинает работать с </a:t>
            </a:r>
            <a:r>
              <a:rPr lang="ru-RU" u="sng" dirty="0"/>
              <a:t>описательным текстом</a:t>
            </a:r>
            <a:r>
              <a:rPr lang="ru-RU" dirty="0"/>
              <a:t>, чтобы ребенку было интересно. Описательный рассказ требует другого уровня интеллектуального развития. Для этого необходимо развивать исследовательскую деятельность.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4469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748464" cy="5400600"/>
          </a:xfrm>
        </p:spPr>
        <p:txBody>
          <a:bodyPr/>
          <a:lstStyle/>
          <a:p>
            <a:r>
              <a:rPr lang="ru-RU" dirty="0"/>
              <a:t>Следует научить ребенка нормативным лексическим средствам, при помощи которых можно соединять предложения между собой: местоимения, наречия, производные слова (например: зверь – зверюшка), синонимы (самые сложные – текстовые синонимы, такие как мальчик – малыш).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Прежде чем познакомит ребенка с правилами построения текста, следует практическими методами научить детей составлять описательные рассказы.</a:t>
            </a:r>
          </a:p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211" y="3212976"/>
            <a:ext cx="8715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70188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Подразделы для составления описательных рассказов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/>
              <a:t>1 подраздел: </a:t>
            </a:r>
            <a:r>
              <a:rPr lang="ru-RU" dirty="0"/>
              <a:t>развитие связной речи практическими методами, т.е. интуитивно.</a:t>
            </a:r>
          </a:p>
          <a:p>
            <a:pPr marL="0" indent="0">
              <a:buNone/>
            </a:pPr>
            <a:r>
              <a:rPr lang="ru-RU" u="sng" dirty="0"/>
              <a:t>Первая задача: </a:t>
            </a:r>
            <a:r>
              <a:rPr lang="ru-RU" dirty="0"/>
              <a:t>научить с опорой на наглядные средства строить рассказ из 4-5предложений, при этом логопед следит, в первую очередь, за логическим построением, не обращая внимания на качество предложений, отбор лексики и фонетическую точность.</a:t>
            </a:r>
          </a:p>
          <a:p>
            <a:pPr marL="0" indent="0">
              <a:buNone/>
            </a:pPr>
            <a:r>
              <a:rPr lang="ru-RU" u="sng" dirty="0"/>
              <a:t>Вторая задача</a:t>
            </a:r>
            <a:r>
              <a:rPr lang="ru-RU" dirty="0"/>
              <a:t>: развитие мотивационной сферы, пробуждение интереса к связной речи.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45283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Подразделы для составления описательных рассказов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06072" cy="4789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/>
              <a:t>2 подраздел: </a:t>
            </a:r>
            <a:r>
              <a:rPr lang="ru-RU" dirty="0"/>
              <a:t>знакомство детей с правилами построения рассказа.</a:t>
            </a:r>
          </a:p>
          <a:p>
            <a:pPr marL="0" indent="0">
              <a:buNone/>
            </a:pPr>
            <a:r>
              <a:rPr lang="ru-RU" dirty="0"/>
              <a:t>Для полноценного ознакомления с правилами построения рассказа существуют 4 типа логопедических занятий.</a:t>
            </a:r>
          </a:p>
          <a:p>
            <a:pPr marL="0" indent="0">
              <a:buNone/>
            </a:pPr>
            <a:r>
              <a:rPr lang="ru-RU" dirty="0"/>
              <a:t>логопедических занятий каждого типа должно быть не менее 8, т.е. 24 дня.</a:t>
            </a:r>
          </a:p>
          <a:p>
            <a:pPr marL="0" indent="0">
              <a:buNone/>
            </a:pPr>
            <a:r>
              <a:rPr lang="ru-RU" u="sng" dirty="0"/>
              <a:t>1 тип занятия: </a:t>
            </a:r>
            <a:r>
              <a:rPr lang="ru-RU" dirty="0"/>
              <a:t>знакомство со способами связи предложений в рассказе (см. тут же).</a:t>
            </a:r>
          </a:p>
          <a:p>
            <a:pPr marL="0" indent="0">
              <a:buNone/>
            </a:pPr>
            <a:r>
              <a:rPr lang="ru-RU" u="sng" dirty="0"/>
              <a:t>2 тип занятия: </a:t>
            </a:r>
            <a:r>
              <a:rPr lang="ru-RU" dirty="0"/>
              <a:t>закрепление понимания смысловой связи предложений в рассказе.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580578" cy="87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7372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I.	Развитие психологической базы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/>
          <a:lstStyle/>
          <a:p>
            <a:pPr marL="0" indent="0">
              <a:buNone/>
            </a:pPr>
            <a:r>
              <a:rPr lang="ru-RU" sz="2400" u="sng" dirty="0"/>
              <a:t>Первый вариант организации работы.</a:t>
            </a:r>
          </a:p>
          <a:p>
            <a:pPr marL="0" indent="0">
              <a:buNone/>
            </a:pPr>
            <a:r>
              <a:rPr lang="ru-RU" sz="2400" dirty="0"/>
              <a:t>Развитие психических процессов предшествует развитию речевых навыков.</a:t>
            </a:r>
          </a:p>
          <a:p>
            <a:pPr marL="0" indent="0">
              <a:buNone/>
            </a:pPr>
            <a:r>
              <a:rPr lang="ru-RU" sz="2400" u="sng" dirty="0"/>
              <a:t>Второй вариант работы.</a:t>
            </a:r>
          </a:p>
          <a:p>
            <a:pPr marL="0" indent="0">
              <a:buNone/>
            </a:pPr>
            <a:r>
              <a:rPr lang="ru-RU" sz="2400" dirty="0"/>
              <a:t>Развитие психических процессов и формирование речи осуществляется параллельно.</a:t>
            </a:r>
          </a:p>
          <a:p>
            <a:pPr marL="0" indent="0">
              <a:buNone/>
            </a:pPr>
            <a:r>
              <a:rPr lang="ru-RU" sz="2400" u="sng" dirty="0"/>
              <a:t>Третий вариант работы.</a:t>
            </a:r>
          </a:p>
          <a:p>
            <a:pPr marL="0" indent="0">
              <a:buNone/>
            </a:pPr>
            <a:r>
              <a:rPr lang="ru-RU" sz="2400" dirty="0"/>
              <a:t>Формирование речевых навыков опережает развитие психических процессов.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7267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8208912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Следует показать почему может не получиться рассказ с использованием поломок.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/>
              <a:t>Поломка № 1: </a:t>
            </a:r>
            <a:r>
              <a:rPr lang="ru-RU" dirty="0"/>
              <a:t>в картинно-графическом плане картинки перепутаны метами, т.е. нарушена их повторяемость.</a:t>
            </a:r>
          </a:p>
          <a:p>
            <a:pPr marL="0" indent="0">
              <a:buNone/>
            </a:pPr>
            <a:r>
              <a:rPr lang="ru-RU" i="1" dirty="0"/>
              <a:t>Поломка № 2: </a:t>
            </a:r>
            <a:r>
              <a:rPr lang="ru-RU" dirty="0"/>
              <a:t>выпадение из картинно-графического плана какого-либо предложения.</a:t>
            </a:r>
          </a:p>
          <a:p>
            <a:pPr marL="0" indent="0">
              <a:buNone/>
            </a:pPr>
            <a:r>
              <a:rPr lang="ru-RU" i="1" dirty="0"/>
              <a:t>Поломка № 3: </a:t>
            </a:r>
            <a:r>
              <a:rPr lang="ru-RU" dirty="0"/>
              <a:t>перемешивание предложений в картинно-графическом плане.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52931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Структура логопедического занятия следующая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352928" cy="50055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 этап: организационный;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 этап: составление картинно-графического плана к знакомому тексту:</a:t>
            </a:r>
          </a:p>
          <a:p>
            <a:pPr marL="0" indent="0">
              <a:buNone/>
            </a:pPr>
            <a:r>
              <a:rPr lang="ru-RU" dirty="0"/>
              <a:t>- тренировка гностических функций (память);</a:t>
            </a:r>
          </a:p>
          <a:p>
            <a:pPr>
              <a:buFontTx/>
              <a:buChar char="-"/>
            </a:pPr>
            <a:r>
              <a:rPr lang="ru-RU" dirty="0"/>
              <a:t>формирование пространственных представлений;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r>
              <a:rPr lang="ru-RU" dirty="0"/>
              <a:t>3 этап: пересказ знакомого рассказа с опорой на часть картинно-графического плана (программы);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4 этап: моделирование поломки; в процессе пересказа ребенок должен обнаружить эту поломку;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5 этап: итоговый / резюмирующий</a:t>
            </a:r>
          </a:p>
        </p:txBody>
      </p:sp>
    </p:spTree>
    <p:extLst>
      <p:ext uri="{BB962C8B-B14F-4D97-AF65-F5344CB8AC3E}">
        <p14:creationId xmlns="" xmlns:p14="http://schemas.microsoft.com/office/powerpoint/2010/main" val="38744029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Подразделы для составления описательных рассказов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3 подраздел: </a:t>
            </a:r>
            <a:r>
              <a:rPr lang="ru-RU" dirty="0"/>
              <a:t>закрепление усвоенных правил (переход к самостоятельной речи).</a:t>
            </a:r>
          </a:p>
          <a:p>
            <a:pPr marL="0" indent="0">
              <a:buNone/>
            </a:pPr>
            <a:r>
              <a:rPr lang="ru-RU" dirty="0"/>
              <a:t>- закрепить правила, по которым строится связна речь;</a:t>
            </a:r>
          </a:p>
          <a:p>
            <a:pPr marL="0" indent="0">
              <a:buNone/>
            </a:pPr>
            <a:r>
              <a:rPr lang="ru-RU" dirty="0"/>
              <a:t>- научит распространять предложения;</a:t>
            </a:r>
          </a:p>
          <a:p>
            <a:pPr marL="0" indent="0">
              <a:buNone/>
            </a:pPr>
            <a:r>
              <a:rPr lang="ru-RU" dirty="0"/>
              <a:t>- научит составлять рассказы из двух смысловых отрезков;</a:t>
            </a:r>
          </a:p>
          <a:p>
            <a:pPr marL="0" indent="0">
              <a:buNone/>
            </a:pPr>
            <a:r>
              <a:rPr lang="ru-RU" dirty="0"/>
              <a:t>- сформировать представления о смысловой части рассказа.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68223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Занятиям с описательными рассказами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412776"/>
            <a:ext cx="7772400" cy="4572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Цель</a:t>
            </a:r>
            <a:r>
              <a:rPr lang="ru-RU" dirty="0"/>
              <a:t> : формирование исследовательской деятельности.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Логопед знакомит детей с новым видом плана: сенсорно-графическим</a:t>
            </a:r>
          </a:p>
          <a:p>
            <a:r>
              <a:rPr lang="ru-RU" dirty="0"/>
              <a:t>Построение его предполагает осознание ребенком, какие признаки через какой сенсорный анализатор нужно доставлять.</a:t>
            </a:r>
          </a:p>
          <a:p>
            <a:r>
              <a:rPr lang="ru-RU" dirty="0"/>
              <a:t>Главное для составления сенсорно-графического плана, что ребенок рассказал обо всех </a:t>
            </a:r>
            <a:r>
              <a:rPr lang="ru-RU" dirty="0" err="1"/>
              <a:t>признаках.Что</a:t>
            </a:r>
            <a:r>
              <a:rPr lang="ru-RU" dirty="0"/>
              <a:t> и будет исследовательской деятельностью. </a:t>
            </a:r>
          </a:p>
          <a:p>
            <a:pPr marL="0" indent="0">
              <a:buNone/>
            </a:pPr>
            <a:r>
              <a:rPr lang="ru-RU" dirty="0"/>
              <a:t>Таким образом отрабатывается и семантика, и расширяется словарь признаков, отрабатываются прилагательные среднего рода.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19924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refdb.ru/images/1414/2826310/737bc6e5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6353" y="2565309"/>
            <a:ext cx="1584176" cy="1656184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23225"/>
            <a:ext cx="1584987" cy="1584987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506"/>
            <a:ext cx="1962402" cy="1584987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180" y="3394274"/>
            <a:ext cx="609600" cy="85725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53245" y="3381427"/>
            <a:ext cx="609600" cy="85726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86587" y="1566084"/>
            <a:ext cx="1296144" cy="36933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Форма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51989" y="870340"/>
            <a:ext cx="1296144" cy="36933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Размер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7643" y="883323"/>
            <a:ext cx="1296144" cy="36933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Цвет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34836" y="1375570"/>
            <a:ext cx="1853200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1" dirty="0"/>
              <a:t>Качество цвета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6421" y="2088272"/>
            <a:ext cx="892134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Вкус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9889" y="4958201"/>
            <a:ext cx="2840458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1" dirty="0"/>
              <a:t>Каков предмет на ощупь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47643" y="5724280"/>
            <a:ext cx="782778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1" dirty="0"/>
              <a:t>Запах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53754" y="5724279"/>
            <a:ext cx="4572000" cy="646331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b="1" dirty="0"/>
              <a:t>Где растет / где живет / из чего делают / откуда родом и т.д.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5647" y="4993491"/>
            <a:ext cx="2743893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b="1" dirty="0"/>
              <a:t>Нужен предмет или нет. 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5037">
            <a:off x="2689366" y="2138997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6000">
            <a:off x="3392708" y="1811037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87394">
            <a:off x="4295313" y="1805851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73613">
            <a:off x="5037458" y="1934245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58702">
            <a:off x="5312354" y="2287783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2327">
            <a:off x="2872713" y="4544699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84225">
            <a:off x="3350892" y="5225716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1605">
            <a:off x="5212516" y="4611254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25517" y="5179678"/>
            <a:ext cx="60960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3556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764704"/>
            <a:ext cx="8280920" cy="5255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После того, как ребенок составил рассказ по данному плану, можно переходить к следующему этапу работы.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На некоторых стрелках появляется </a:t>
            </a:r>
          </a:p>
          <a:p>
            <a:pPr marL="0" indent="0">
              <a:buNone/>
            </a:pPr>
            <a:r>
              <a:rPr lang="ru-RU" dirty="0"/>
              <a:t>знак запрета –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Он показывает, что теперь нельзя сказать так, как раньше. Нужно заменить это слово другим.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78245"/>
            <a:ext cx="1297500" cy="129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136609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Разделы методики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916833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chemeClr val="accent1">
                    <a:lumMod val="75000"/>
                  </a:schemeClr>
                </a:solidFill>
              </a:rPr>
              <a:t>3-й раздел: закрепление усвоенных правил в самостоятельной речи детей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090" y="3212976"/>
            <a:ext cx="4868868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37927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Сенсорная алалия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772816"/>
            <a:ext cx="7772400" cy="2629272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Сенсорная алалия– это такое нарушение речи, при котором не формируется восприятие речи; вызвано поражением центральных отделов коры головного мозга (локальные поражения), которое приводит к нарушению фонематического слуха </a:t>
            </a:r>
            <a:r>
              <a:rPr lang="ru-RU" i="1" dirty="0"/>
              <a:t>(</a:t>
            </a:r>
            <a:r>
              <a:rPr lang="ru-RU" i="1" dirty="0" err="1"/>
              <a:t>Тругот</a:t>
            </a:r>
            <a:r>
              <a:rPr lang="ru-RU" i="1" dirty="0"/>
              <a:t> и </a:t>
            </a:r>
            <a:r>
              <a:rPr lang="ru-RU" i="1" dirty="0" err="1"/>
              <a:t>Кайданова</a:t>
            </a:r>
            <a:r>
              <a:rPr lang="ru-RU" i="1" dirty="0"/>
              <a:t>).</a:t>
            </a:r>
          </a:p>
        </p:txBody>
      </p:sp>
    </p:spTree>
    <p:extLst>
      <p:ext uri="{BB962C8B-B14F-4D97-AF65-F5344CB8AC3E}">
        <p14:creationId xmlns="" xmlns:p14="http://schemas.microsoft.com/office/powerpoint/2010/main" val="3587096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Фонематический слух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420472" cy="51125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- </a:t>
            </a:r>
            <a:r>
              <a:rPr lang="ru-RU" u="sng" dirty="0"/>
              <a:t>тяжелая степень </a:t>
            </a:r>
            <a:r>
              <a:rPr lang="ru-RU" dirty="0"/>
              <a:t>– ребенок не реагирует на звучащую речь, так как она не является для него сигналом; первоначально производит впечатление ребенка со сниженным слухом , что является диагностическим моментом – следует провести тщательное исследование состояния физического слуха у данного ребенка для исключения нарушения слуха.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u="sng" dirty="0"/>
              <a:t>средняя степень </a:t>
            </a:r>
            <a:r>
              <a:rPr lang="ru-RU" dirty="0"/>
              <a:t>– ребенок реагирует на речь, как на специфический раздражитель, например, поворотом голов в сторону говорящего, распознает обиходные слова; трудности проявляются, когда ребенок оказывается в ситуации не диалогического, а монологического общения, когда невозможно опираться при понимании речи на жесты и мимику собеседника, так же такой ребенок испытывает затруднения, когда слова похожи по звуковому абрису (например, кошка – окошко – лукошко), когда речь произносится в быстром темпе (в этом случае из-за общей замедленности всех процессов он не успевает декодировать ее); у такого ребенка отмечаются особенности экспрессивной речи – </a:t>
            </a:r>
            <a:r>
              <a:rPr lang="ru-RU" dirty="0" err="1"/>
              <a:t>эхолалии</a:t>
            </a:r>
            <a:r>
              <a:rPr lang="ru-RU" dirty="0"/>
              <a:t> (основаны на имитативной способности ребенка); </a:t>
            </a:r>
            <a:r>
              <a:rPr lang="ru-RU" dirty="0" err="1"/>
              <a:t>логорея</a:t>
            </a:r>
            <a:r>
              <a:rPr lang="ru-RU" dirty="0"/>
              <a:t> – в ней присутствуют, собранный в речи окружающих кусочки фраз, отдельные слова или их части.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u="sng" dirty="0"/>
              <a:t>легкая степень </a:t>
            </a:r>
            <a:r>
              <a:rPr lang="ru-RU" dirty="0"/>
              <a:t>– не дифференцируются фонетические слова-паронимы (это отражается на письме), затрудняются при расшифровке грамматических форм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76716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Дифференциальные методы диагностики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640960" cy="46805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сенсорной алалии и снижения слуха разработаны очень плохо, однако имеются практические наблюдения:</a:t>
            </a:r>
          </a:p>
          <a:p>
            <a:pPr marL="0" indent="0">
              <a:buNone/>
            </a:pPr>
            <a:r>
              <a:rPr lang="ru-RU" dirty="0"/>
              <a:t>- при сенсорной алалии голос звонкий, модулированный, полетный, при снижении слуха голос «ватный», глухой, немодулированный;</a:t>
            </a:r>
          </a:p>
          <a:p>
            <a:pPr marL="0" indent="0">
              <a:buNone/>
            </a:pPr>
            <a:r>
              <a:rPr lang="ru-RU" dirty="0"/>
              <a:t>- при сенсорной алалии отмечается неравномерность слухового восприятия (восприятии неречевых шумов) в течении дня;</a:t>
            </a:r>
          </a:p>
          <a:p>
            <a:pPr marL="0" indent="0">
              <a:buNone/>
            </a:pPr>
            <a:r>
              <a:rPr lang="ru-RU" dirty="0"/>
              <a:t>- при сенсорной алалии отмечается явление </a:t>
            </a:r>
            <a:r>
              <a:rPr lang="ru-RU" dirty="0" err="1"/>
              <a:t>гипераккузии</a:t>
            </a:r>
            <a:r>
              <a:rPr lang="ru-RU" dirty="0"/>
              <a:t> – восприимчивость к громким звукам, вплоть до болезненных ощущений, такой ребенок не сможет учиться в спецшколе для глухих или слабослышащих детей, так при использовании звукоусиливающей аппаратуры будет испытывать дискомфорт.</a:t>
            </a:r>
          </a:p>
          <a:p>
            <a:pPr marL="0" indent="0">
              <a:buNone/>
            </a:pPr>
            <a:r>
              <a:rPr lang="ru-RU" dirty="0"/>
              <a:t>- специфическое накопление словаря при сенсорной алалии: сенсорный </a:t>
            </a:r>
            <a:r>
              <a:rPr lang="ru-RU" dirty="0" err="1"/>
              <a:t>алалик</a:t>
            </a:r>
            <a:r>
              <a:rPr lang="ru-RU" dirty="0"/>
              <a:t> за 2 месяца пребывания в стационаре накапливает 4-6, максимум 12 слов, могут эти слова и теряться вследствие амнезии, если не закреплены в собственной речи;</a:t>
            </a:r>
          </a:p>
          <a:p>
            <a:pPr marL="0" indent="0">
              <a:buNone/>
            </a:pPr>
            <a:r>
              <a:rPr lang="ru-RU" dirty="0"/>
              <a:t>- при сенсорной алалии поражены центральный отделы слухового анализатора, а при снижении слуха – периферические;</a:t>
            </a:r>
          </a:p>
          <a:p>
            <a:pPr marL="0" indent="0">
              <a:buNone/>
            </a:pPr>
            <a:r>
              <a:rPr lang="ru-RU" dirty="0"/>
              <a:t>- отмечается так же такая форма как сенсорная тугоухость – снижение физического и фонематического слуха.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8263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Развитие восприятия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4320480" cy="19335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ru-RU" sz="1800" u="sng" dirty="0"/>
              <a:t>Развитие зрительного восприятия.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1800" dirty="0"/>
              <a:t>Формируется основа семантики слова и регулирующую функцию речи. С этого начинается работа над понимаем речи.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2638419"/>
            <a:ext cx="475252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u="sng" dirty="0"/>
              <a:t>Развитие тактильного восприятия.</a:t>
            </a:r>
          </a:p>
          <a:p>
            <a:pPr algn="just">
              <a:lnSpc>
                <a:spcPct val="80000"/>
              </a:lnSpc>
            </a:pPr>
            <a:r>
              <a:rPr lang="ru-RU" u="sng" dirty="0"/>
              <a:t>Задачи: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1.	Научить детей находить предмет на ощупь (</a:t>
            </a:r>
            <a:r>
              <a:rPr lang="ru-RU" dirty="0" err="1"/>
              <a:t>стереогноз</a:t>
            </a:r>
            <a:r>
              <a:rPr lang="ru-RU" dirty="0"/>
              <a:t>), опознавать предмет по контуру.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2.	Формировать дифференциацию тактильного восприятии. 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3.	Накопление пассивного словаря прилагательных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243" y="1196752"/>
            <a:ext cx="2074773" cy="15660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373" y="4763758"/>
            <a:ext cx="560742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u="sng" dirty="0"/>
              <a:t>Развитие слухового восприятия.</a:t>
            </a:r>
          </a:p>
          <a:p>
            <a:pPr algn="just">
              <a:lnSpc>
                <a:spcPct val="80000"/>
              </a:lnSpc>
            </a:pPr>
            <a:r>
              <a:rPr lang="ru-RU" u="sng" dirty="0"/>
              <a:t>Цели: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1.Обучение идентификации предмета 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2.Научить детей определять направление шума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3.Научить различать шумы, различные между собой по силе, высоте, тембру.</a:t>
            </a:r>
          </a:p>
          <a:p>
            <a:pPr algn="just">
              <a:lnSpc>
                <a:spcPct val="80000"/>
              </a:lnSpc>
            </a:pPr>
            <a:r>
              <a:rPr lang="ru-RU" dirty="0"/>
              <a:t>4.Научить дифференцировать неречевые шумы, похожие друг на друга.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897" y="4479359"/>
            <a:ext cx="1728192" cy="235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84446"/>
            <a:ext cx="2715285" cy="139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933313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Основные разделы перспективного плана при работе с сенсорными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алаликами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84784"/>
            <a:ext cx="8712968" cy="5112568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r>
              <a:rPr lang="ru-RU" u="sng" dirty="0"/>
              <a:t>адаптационный этап </a:t>
            </a:r>
            <a:r>
              <a:rPr lang="ru-RU" dirty="0"/>
              <a:t>(ребенок привыкает к новым условиям, новым голосам; логопед много общается с таким ребенком);</a:t>
            </a:r>
          </a:p>
          <a:p>
            <a:pPr lvl="0"/>
            <a:endParaRPr lang="ru-RU" dirty="0"/>
          </a:p>
          <a:p>
            <a:pPr lvl="0">
              <a:buChar char="•"/>
            </a:pPr>
            <a:r>
              <a:rPr lang="ru-RU" u="sng" dirty="0"/>
              <a:t>развитие слухового внимания на ограниченном лексическом материале </a:t>
            </a:r>
            <a:r>
              <a:rPr lang="ru-RU" dirty="0"/>
              <a:t>(научить ребенка узнавать по слову предмет, становит связь слова и предмета);</a:t>
            </a:r>
          </a:p>
          <a:p>
            <a:pPr lvl="0"/>
            <a:endParaRPr lang="ru-RU" dirty="0"/>
          </a:p>
          <a:p>
            <a:pPr lvl="0">
              <a:buChar char="•"/>
            </a:pPr>
            <a:r>
              <a:rPr lang="ru-RU" u="sng" dirty="0"/>
              <a:t>развитие слухового восприятия </a:t>
            </a:r>
            <a:r>
              <a:rPr lang="ru-RU" dirty="0"/>
              <a:t>(научить ребенка определять направление шума (используются музыкальные игрушки); опознавание предмета по характерному для него шуму (бытовые предметы, музыкальные игрушки);</a:t>
            </a:r>
          </a:p>
          <a:p>
            <a:pPr lvl="0"/>
            <a:endParaRPr lang="ru-RU" dirty="0"/>
          </a:p>
          <a:p>
            <a:pPr lvl="0">
              <a:buChar char="•"/>
            </a:pPr>
            <a:r>
              <a:rPr lang="ru-RU" u="sng" dirty="0"/>
              <a:t>работа над семантикой слова </a:t>
            </a:r>
            <a:r>
              <a:rPr lang="ru-RU" dirty="0"/>
              <a:t>научить соотносить слово с нужным предметом (так как ребенок плохо понимает инструкцию, то его уже с 4-х лет начинают обучать грамоте, но основании знания которой, в частности, глобального чтения, и строится вся работа, в том числе и словарная), постепенно слова, которые ребенок в состоянии прочитать, включаются в контекст, в словосочетания, короткие предложения;</a:t>
            </a:r>
          </a:p>
        </p:txBody>
      </p:sp>
    </p:spTree>
    <p:extLst>
      <p:ext uri="{BB962C8B-B14F-4D97-AF65-F5344CB8AC3E}">
        <p14:creationId xmlns="" xmlns:p14="http://schemas.microsoft.com/office/powerpoint/2010/main" val="9086420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Основные разделы перспективного плана при работе с сенсорными </a:t>
            </a:r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алаликами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Сложность заключается в том, что сенсорный </a:t>
            </a:r>
            <a:r>
              <a:rPr lang="ru-RU" dirty="0" err="1"/>
              <a:t>алалик</a:t>
            </a:r>
            <a:r>
              <a:rPr lang="ru-RU" dirty="0"/>
              <a:t> может сейчас показать предмет на предъявленное слово, а через минуту не сделать этого; наличие способности к повторению, к </a:t>
            </a:r>
            <a:r>
              <a:rPr lang="ru-RU" dirty="0" err="1"/>
              <a:t>эхолалии</a:t>
            </a:r>
            <a:r>
              <a:rPr lang="ru-RU" dirty="0"/>
              <a:t>, можно использовать для отраженного повторения фраз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Над речевым фонематическим слухом работа ведется в последнюю очередь. </a:t>
            </a:r>
          </a:p>
        </p:txBody>
      </p:sp>
    </p:spTree>
    <p:extLst>
      <p:ext uri="{BB962C8B-B14F-4D97-AF65-F5344CB8AC3E}">
        <p14:creationId xmlns="" xmlns:p14="http://schemas.microsoft.com/office/powerpoint/2010/main" val="11321327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2286000"/>
            <a:ext cx="77724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/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18736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Развитие памяти и мышления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4608512" cy="51495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Зрительная память</a:t>
            </a:r>
          </a:p>
          <a:p>
            <a:pPr marL="0" indent="0">
              <a:buNone/>
            </a:pPr>
            <a:r>
              <a:rPr lang="ru-RU" dirty="0"/>
              <a:t>1) довести объем зрительной кратковременной памяти до норматива</a:t>
            </a:r>
          </a:p>
          <a:p>
            <a:pPr marL="0" indent="0">
              <a:buNone/>
            </a:pPr>
            <a:r>
              <a:rPr lang="ru-RU" dirty="0"/>
              <a:t>2) развитие зрительной линейной памяти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Слуховая память</a:t>
            </a:r>
          </a:p>
          <a:p>
            <a:pPr marL="0" indent="0">
              <a:buNone/>
            </a:pPr>
            <a:r>
              <a:rPr lang="ru-RU" dirty="0"/>
              <a:t>1) развитие объема слуховой памяти;</a:t>
            </a:r>
          </a:p>
          <a:p>
            <a:pPr marL="0" indent="0">
              <a:buNone/>
            </a:pPr>
            <a:r>
              <a:rPr lang="ru-RU" dirty="0"/>
              <a:t>2) развитие способности запоминать по порядку.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Развитие мышления.</a:t>
            </a:r>
          </a:p>
          <a:p>
            <a:pPr marL="0" indent="0">
              <a:buNone/>
            </a:pPr>
            <a:r>
              <a:rPr lang="ru-RU" dirty="0"/>
              <a:t>В начале формируются операции обобщения (фрукты, овощи, транспорт), т.е. учим детей группировать предметы по ведущему признаку.</a:t>
            </a:r>
          </a:p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847" r="19506"/>
          <a:stretch/>
        </p:blipFill>
        <p:spPr bwMode="auto">
          <a:xfrm>
            <a:off x="4932039" y="2060848"/>
            <a:ext cx="4024533" cy="3457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38160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Развитие моторики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496944" cy="49335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u="sng" dirty="0"/>
              <a:t>Развитие мелкой моторики</a:t>
            </a:r>
          </a:p>
          <a:p>
            <a:pPr marL="0" indent="0">
              <a:buNone/>
            </a:pPr>
            <a:r>
              <a:rPr lang="ru-RU" dirty="0"/>
              <a:t>Задачи:</a:t>
            </a:r>
          </a:p>
          <a:p>
            <a:pPr marL="0" indent="0">
              <a:buNone/>
            </a:pPr>
            <a:r>
              <a:rPr lang="ru-RU" dirty="0"/>
              <a:t>1) массаж рук</a:t>
            </a:r>
          </a:p>
          <a:p>
            <a:pPr marL="0" indent="0">
              <a:buNone/>
            </a:pPr>
            <a:r>
              <a:rPr lang="ru-RU" dirty="0"/>
              <a:t>2) формирование </a:t>
            </a:r>
            <a:r>
              <a:rPr lang="ru-RU" dirty="0" err="1"/>
              <a:t>координированности</a:t>
            </a:r>
            <a:r>
              <a:rPr lang="ru-RU" dirty="0"/>
              <a:t> движений руки и глаза</a:t>
            </a:r>
          </a:p>
          <a:p>
            <a:pPr marL="0" indent="0">
              <a:buNone/>
            </a:pPr>
            <a:r>
              <a:rPr lang="ru-RU" dirty="0"/>
              <a:t>3) формирование умения производить символические действия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u="sng" dirty="0"/>
              <a:t>Развитие общей моторики.</a:t>
            </a:r>
          </a:p>
          <a:p>
            <a:pPr marL="0" indent="0">
              <a:buNone/>
            </a:pPr>
            <a:r>
              <a:rPr lang="ru-RU" dirty="0"/>
              <a:t>1.работа по развитию координации движений. </a:t>
            </a:r>
          </a:p>
          <a:p>
            <a:pPr marL="0" indent="0">
              <a:buNone/>
            </a:pPr>
            <a:r>
              <a:rPr lang="ru-RU" dirty="0"/>
              <a:t>2.совершенствование ритма действия</a:t>
            </a:r>
          </a:p>
          <a:p>
            <a:pPr marL="0" indent="0">
              <a:buNone/>
            </a:pPr>
            <a:r>
              <a:rPr lang="ru-RU" dirty="0"/>
              <a:t>3.Развитие равновесия движений.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6112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II.	Развитие восприятия и понимания речи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592197814"/>
              </p:ext>
            </p:extLst>
          </p:nvPr>
        </p:nvGraphicFramePr>
        <p:xfrm>
          <a:off x="467544" y="1340768"/>
          <a:ext cx="842493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42549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III.	Развитие собственно экспрессивной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568952" cy="46070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Цель: </a:t>
            </a:r>
          </a:p>
          <a:p>
            <a:pPr marL="0" indent="0">
              <a:buNone/>
            </a:pPr>
            <a:r>
              <a:rPr lang="ru-RU" dirty="0"/>
              <a:t>- формирование базовых параметров слова;</a:t>
            </a:r>
          </a:p>
          <a:p>
            <a:pPr marL="0" indent="0">
              <a:buNone/>
            </a:pPr>
            <a:r>
              <a:rPr lang="ru-RU" dirty="0"/>
              <a:t>- формирование фразовой речи;</a:t>
            </a:r>
          </a:p>
          <a:p>
            <a:pPr marL="0" indent="0">
              <a:buNone/>
            </a:pPr>
            <a:r>
              <a:rPr lang="ru-RU" dirty="0"/>
              <a:t>- формирование навыков и умений связной монологической речи.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2137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412</TotalTime>
  <Words>3091</Words>
  <Application>Microsoft Office PowerPoint</Application>
  <PresentationFormat>Экран (4:3)</PresentationFormat>
  <Paragraphs>417</Paragraphs>
  <Slides>52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4" baseType="lpstr">
      <vt:lpstr>Справедливость</vt:lpstr>
      <vt:lpstr>Документ</vt:lpstr>
      <vt:lpstr> «Алалия» Воробьева В.К. </vt:lpstr>
      <vt:lpstr>Принципы организации логопедической работы с моторными алаликами (Н.Н. Трауготт, В.К. Орфинская, Б.М. Гриншпун)</vt:lpstr>
      <vt:lpstr>Перспективный план.  Разделы.</vt:lpstr>
      <vt:lpstr>I. Развитие психологической базы речи</vt:lpstr>
      <vt:lpstr>Развитие восприятия</vt:lpstr>
      <vt:lpstr>Развитие памяти и мышления</vt:lpstr>
      <vt:lpstr>Развитие моторики</vt:lpstr>
      <vt:lpstr>II. Развитие восприятия и понимания речи</vt:lpstr>
      <vt:lpstr>III. Развитие собственно экспрессивной речи</vt:lpstr>
      <vt:lpstr>III. Развитие собственно экспрессивной речи</vt:lpstr>
      <vt:lpstr>Развитие семантической структуры слова (методы семантики слов)</vt:lpstr>
      <vt:lpstr>Формирование слоговой структуры слова</vt:lpstr>
      <vt:lpstr>Этапы формирования слоговой структуры слова</vt:lpstr>
      <vt:lpstr>Этапы формирования слоговой структуры слова</vt:lpstr>
      <vt:lpstr>Формирование операций слогового анализа</vt:lpstr>
      <vt:lpstr>Формирование звуковой структуры слова</vt:lpstr>
      <vt:lpstr>Формирование морфемной структуры слова</vt:lpstr>
      <vt:lpstr>Формирование у детей навыка образования новых (производных) слов</vt:lpstr>
      <vt:lpstr>Формирование понятия о родственных словах</vt:lpstr>
      <vt:lpstr>Дифференциация слов и предметов</vt:lpstr>
      <vt:lpstr>Слайд 21</vt:lpstr>
      <vt:lpstr>Первоначальный навык морфемного анализа</vt:lpstr>
      <vt:lpstr>Методика В.К. Воробьевой</vt:lpstr>
      <vt:lpstr>Разделы методики</vt:lpstr>
      <vt:lpstr>Разделы методики</vt:lpstr>
      <vt:lpstr>Интуитивная ориентировка</vt:lpstr>
      <vt:lpstr>Вербально-логическая ориентировка</vt:lpstr>
      <vt:lpstr>Разделы методики</vt:lpstr>
      <vt:lpstr>Первый тип / этап занятий</vt:lpstr>
      <vt:lpstr>Слайд 30</vt:lpstr>
      <vt:lpstr>Второй тип / этап занятий</vt:lpstr>
      <vt:lpstr>Третий тип / этап занятий</vt:lpstr>
      <vt:lpstr>Четвертый тип / этап занятий</vt:lpstr>
      <vt:lpstr>Пятый тип / этап занятий</vt:lpstr>
      <vt:lpstr>Шестой тип / этап занятий</vt:lpstr>
      <vt:lpstr>Седьмой тип / этап занятий</vt:lpstr>
      <vt:lpstr>Слайд 37</vt:lpstr>
      <vt:lpstr>Подразделы для составления описательных рассказов</vt:lpstr>
      <vt:lpstr>Подразделы для составления описательных рассказов</vt:lpstr>
      <vt:lpstr>Слайд 40</vt:lpstr>
      <vt:lpstr>Структура логопедического занятия следующая </vt:lpstr>
      <vt:lpstr>Подразделы для составления описательных рассказов</vt:lpstr>
      <vt:lpstr>Занятиям с описательными рассказами</vt:lpstr>
      <vt:lpstr>Слайд 44</vt:lpstr>
      <vt:lpstr>Слайд 45</vt:lpstr>
      <vt:lpstr>Разделы методики</vt:lpstr>
      <vt:lpstr>Сенсорная алалия</vt:lpstr>
      <vt:lpstr>Фонематический слух</vt:lpstr>
      <vt:lpstr>Дифференциальные методы диагностики</vt:lpstr>
      <vt:lpstr>Основные разделы перспективного плана при работе с сенсорными алаликами</vt:lpstr>
      <vt:lpstr>Основные разделы перспективного плана при работе с сенсорными алаликами</vt:lpstr>
      <vt:lpstr>Слайд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Воробьева В.К. Курс лекций по предмету «Алалия» лекции, 2004 – 2005 гг. 31 </dc:title>
  <dc:creator>Кяусар</dc:creator>
  <cp:lastModifiedBy>Пользователь Windows</cp:lastModifiedBy>
  <cp:revision>43</cp:revision>
  <dcterms:created xsi:type="dcterms:W3CDTF">2022-03-28T16:40:22Z</dcterms:created>
  <dcterms:modified xsi:type="dcterms:W3CDTF">2022-08-20T22:02:52Z</dcterms:modified>
</cp:coreProperties>
</file>